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</p:sldMasterIdLst>
  <p:notesMasterIdLst>
    <p:notesMasterId r:id="rId22"/>
  </p:notesMasterIdLst>
  <p:sldIdLst>
    <p:sldId id="272" r:id="rId2"/>
    <p:sldId id="292" r:id="rId3"/>
    <p:sldId id="295" r:id="rId4"/>
    <p:sldId id="273" r:id="rId5"/>
    <p:sldId id="289" r:id="rId6"/>
    <p:sldId id="290" r:id="rId7"/>
    <p:sldId id="288" r:id="rId8"/>
    <p:sldId id="275" r:id="rId9"/>
    <p:sldId id="276" r:id="rId10"/>
    <p:sldId id="277" r:id="rId11"/>
    <p:sldId id="274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43"/>
    <p:restoredTop sz="92566"/>
  </p:normalViewPr>
  <p:slideViewPr>
    <p:cSldViewPr snapToGrid="0" snapToObjects="1">
      <p:cViewPr varScale="1">
        <p:scale>
          <a:sx n="64" d="100"/>
          <a:sy n="64" d="100"/>
        </p:scale>
        <p:origin x="11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1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1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1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6763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00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Picture 6" descr="HD-ShadowL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2097194" name="Picture 7" descr="HD-Shadow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048630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31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3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3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4863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63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14" descr="HD-ShadowL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2097154" name="Picture 15" descr="HD-Shadow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48581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582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5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58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5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5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0" name="Picture 6" descr="HD-ShadowL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2097251" name="Picture 7" descr="HD-Shadow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1048727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28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29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30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73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9" name="Picture 7" descr="HD-ShadowL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2097260" name="Picture 8" descr="HD-Shadow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48773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74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76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77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7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77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8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2" name="Picture 9" descr="HD-ShadowL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2097253" name="Picture 10" descr="HD-Shadow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48734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35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36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37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8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3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40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4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74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4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0" name="Picture 5" descr="HD-ShadowL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2097241" name="Picture 6" descr="HD-Shadow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48684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85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8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68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8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4" name="Picture 4" descr="HD-ShadowSho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48744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4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74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4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3" name="Picture 7" descr="HD-ShadowL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2097264" name="Picture 8" descr="HD-Shadow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48793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94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95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96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97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79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80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6" name="Picture 7" descr="HD-ShadowL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2097247" name="Picture 8" descr="HD-Shadow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48704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05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06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0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48708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0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7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7" name="Picture 7" descr="HD-ShadowL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2097258" name="Picture 8" descr="HD-Shadow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48765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66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67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68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48769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7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77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7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4" name="Picture 7" descr="HD-ShadowL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2097245" name="Picture 8" descr="HD-Shadow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48697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98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99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00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0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70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0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5" name="Picture 10" descr="HD-ShadowL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2097256" name="Picture 12" descr="HD-Shadow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48755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56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57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58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59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6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76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  <p:sp>
        <p:nvSpPr>
          <p:cNvPr id="1048763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48764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2" name="Picture 8" descr="HD-ShadowL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2097243" name="Picture 9" descr="HD-Shadow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48690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91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9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693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9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69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1" name="Picture 12" descr="HD-ShadowL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2097262" name="Picture 13" descr="HD-Shadow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48781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82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83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84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85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8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87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8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89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9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79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9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8" name="Picture 14" descr="HD-ShadowL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2097249" name="Picture 15" descr="HD-Shadow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48712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13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14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15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6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48717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9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48720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2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2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048723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2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72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5" name="Picture 6" descr="HD-ShadowL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2097266" name="Picture 7" descr="HD-ShadowSh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48801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802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803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80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80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80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80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49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750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>
            <a:normAutofit fontScale="90000"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75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752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75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4875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/>
          </a:lstStyle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3E071-3629-564D-A765-33BB40BADD5D}" type="datetimeFigureOut">
              <a:rPr lang="en-US" smtClean="0"/>
              <a:t>12/8/2019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5FCE0-3B11-C340-9F24-03665AAA5FB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137920"/>
          </a:xfrm>
        </p:spPr>
        <p:txBody>
          <a:bodyPr>
            <a:normAutofit fontScale="90000"/>
          </a:bodyPr>
          <a:lstStyle/>
          <a:p>
            <a:r>
              <a:rPr lang="id-ID" sz="3600" dirty="0"/>
              <a:t>PELATIHAN KEPEMIMPINAN ADMINISTRATOR</a:t>
            </a:r>
            <a:r>
              <a:rPr lang="en-US" sz="3600" dirty="0">
                <a:effectLst/>
              </a:rPr>
              <a:t> </a:t>
            </a:r>
            <a:r>
              <a:rPr lang="en-US" sz="3600" dirty="0" smtClean="0">
                <a:effectLst/>
              </a:rPr>
              <a:t> &amp;  PELATIHAN KEPEMIMPINAN PENGAWAS</a:t>
            </a:r>
            <a:endParaRPr lang="en-US" sz="3600" dirty="0"/>
          </a:p>
        </p:txBody>
      </p:sp>
      <p:sp>
        <p:nvSpPr>
          <p:cNvPr id="1048638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572046"/>
          </a:xfrm>
        </p:spPr>
        <p:txBody>
          <a:bodyPr>
            <a:normAutofit fontScale="85000" lnSpcReduction="10000"/>
          </a:bodyPr>
          <a:lstStyle/>
          <a:p>
            <a:r>
              <a:rPr lang="en-US" sz="3600" b="1" i="1" dirty="0" smtClean="0">
                <a:solidFill>
                  <a:srgbClr val="FFFF00"/>
                </a:solidFill>
              </a:rPr>
              <a:t>AGENDA AKTUALISASI:</a:t>
            </a:r>
          </a:p>
          <a:p>
            <a:r>
              <a:rPr lang="en-US" sz="8500" b="1" i="1" dirty="0" smtClean="0">
                <a:solidFill>
                  <a:srgbClr val="FFFF00"/>
                </a:solidFill>
              </a:rPr>
              <a:t>AKSI PERUBAHAN</a:t>
            </a:r>
            <a:endParaRPr lang="en-US" sz="8500" i="1" dirty="0">
              <a:solidFill>
                <a:srgbClr val="FFFF00"/>
              </a:solidFill>
            </a:endParaRPr>
          </a:p>
        </p:txBody>
      </p:sp>
      <p:grpSp>
        <p:nvGrpSpPr>
          <p:cNvPr id="51" name="Group 65"/>
          <p:cNvGrpSpPr/>
          <p:nvPr/>
        </p:nvGrpSpPr>
        <p:grpSpPr>
          <a:xfrm>
            <a:off x="462579" y="6160957"/>
            <a:ext cx="4734270" cy="531439"/>
            <a:chOff x="2566639" y="2307263"/>
            <a:chExt cx="5589492" cy="531471"/>
          </a:xfrm>
        </p:grpSpPr>
        <p:sp>
          <p:nvSpPr>
            <p:cNvPr id="1048639" name="Subtitle 2"/>
            <p:cNvSpPr txBox="1"/>
            <p:nvPr/>
          </p:nvSpPr>
          <p:spPr>
            <a:xfrm>
              <a:off x="7218512" y="2336886"/>
              <a:ext cx="937619" cy="41119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PEDUL</a:t>
              </a:r>
              <a:r>
                <a:rPr lang="id-ID" sz="1200" b="1" dirty="0">
                  <a:solidFill>
                    <a:srgbClr val="002060"/>
                  </a:solidFill>
                </a:rPr>
                <a:t>I</a:t>
              </a:r>
            </a:p>
          </p:txBody>
        </p:sp>
        <p:sp>
          <p:nvSpPr>
            <p:cNvPr id="1048640" name="Subtitle 2"/>
            <p:cNvSpPr txBox="1"/>
            <p:nvPr/>
          </p:nvSpPr>
          <p:spPr>
            <a:xfrm>
              <a:off x="5971213" y="2336886"/>
              <a:ext cx="1201012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INOVATIF</a:t>
              </a:r>
            </a:p>
          </p:txBody>
        </p:sp>
        <p:sp>
          <p:nvSpPr>
            <p:cNvPr id="1048641" name="Subtitle 2"/>
            <p:cNvSpPr txBox="1"/>
            <p:nvPr/>
          </p:nvSpPr>
          <p:spPr>
            <a:xfrm>
              <a:off x="2972859" y="2399143"/>
              <a:ext cx="1353481" cy="35770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INTEGRITAS</a:t>
              </a:r>
            </a:p>
          </p:txBody>
        </p:sp>
        <p:sp>
          <p:nvSpPr>
            <p:cNvPr id="1048642" name="Subtitle 2"/>
            <p:cNvSpPr txBox="1"/>
            <p:nvPr/>
          </p:nvSpPr>
          <p:spPr>
            <a:xfrm>
              <a:off x="4398460" y="2373558"/>
              <a:ext cx="1589450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PROFESIONA</a:t>
              </a:r>
              <a:r>
                <a:rPr lang="id-ID" sz="1200" b="1" dirty="0">
                  <a:solidFill>
                    <a:srgbClr val="002060"/>
                  </a:solidFill>
                </a:rPr>
                <a:t>L</a:t>
              </a:r>
            </a:p>
          </p:txBody>
        </p:sp>
        <p:pic>
          <p:nvPicPr>
            <p:cNvPr id="2097198" name="Picture 1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66639" y="2341852"/>
              <a:ext cx="496882" cy="496882"/>
            </a:xfrm>
            <a:prstGeom prst="rect">
              <a:avLst/>
            </a:prstGeom>
          </p:spPr>
        </p:pic>
        <p:pic>
          <p:nvPicPr>
            <p:cNvPr id="2097199" name="Picture 1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7698" y="2307263"/>
              <a:ext cx="531471" cy="531471"/>
            </a:xfrm>
            <a:prstGeom prst="rect">
              <a:avLst/>
            </a:prstGeom>
          </p:spPr>
        </p:pic>
        <p:pic>
          <p:nvPicPr>
            <p:cNvPr id="2097200" name="Picture 1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6716" y="2366294"/>
              <a:ext cx="457868" cy="451764"/>
            </a:xfrm>
            <a:prstGeom prst="rect">
              <a:avLst/>
            </a:prstGeom>
          </p:spPr>
        </p:pic>
        <p:pic>
          <p:nvPicPr>
            <p:cNvPr id="2097201" name="Picture 15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59427" y="2371405"/>
              <a:ext cx="532455" cy="467329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FC4AC29-DE27-BF45-AC1B-14F3C36B720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960" t="19775" b="20536"/>
          <a:stretch/>
        </p:blipFill>
        <p:spPr>
          <a:xfrm>
            <a:off x="9309154" y="2733709"/>
            <a:ext cx="2799199" cy="13730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6991" y="1"/>
            <a:ext cx="4377673" cy="25574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-42097"/>
            <a:ext cx="4586990" cy="25995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124293" y="5780433"/>
            <a:ext cx="518366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Disampaikan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:</a:t>
            </a:r>
          </a:p>
          <a:p>
            <a:r>
              <a:rPr lang="en-US" sz="2000" b="1" dirty="0" err="1" smtClean="0"/>
              <a:t>Baban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Sobandi</a:t>
            </a:r>
            <a:r>
              <a:rPr lang="en-US" sz="2000" b="1" dirty="0" smtClean="0"/>
              <a:t> </a:t>
            </a:r>
            <a:r>
              <a:rPr lang="en-US" sz="2000" b="1" i="1" dirty="0" smtClean="0"/>
              <a:t>(</a:t>
            </a:r>
            <a:r>
              <a:rPr lang="en-US" sz="2000" b="1" i="1" dirty="0" err="1" smtClean="0"/>
              <a:t>Widyaiswara</a:t>
            </a:r>
            <a:r>
              <a:rPr lang="en-US" sz="2000" b="1" i="1" dirty="0" smtClean="0"/>
              <a:t> Ahli </a:t>
            </a:r>
            <a:r>
              <a:rPr lang="en-US" sz="2000" b="1" i="1" dirty="0" err="1" smtClean="0"/>
              <a:t>Madya</a:t>
            </a:r>
            <a:r>
              <a:rPr lang="en-US" sz="2000" b="1" i="1" dirty="0" smtClean="0"/>
              <a:t>)</a:t>
            </a:r>
            <a:endParaRPr lang="en-US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/>
              <a:t>MATA PELATIHAN AGENDA AKTUALISASI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3948" y="2953062"/>
            <a:ext cx="8690234" cy="3432747"/>
          </a:xfrm>
        </p:spPr>
        <p:txBody>
          <a:bodyPr>
            <a:normAutofit/>
          </a:bodyPr>
          <a:lstStyle/>
          <a:p>
            <a:pPr marL="854075" indent="-854075">
              <a:buFont typeface="+mj-lt"/>
              <a:buAutoNum type="arabicPeriod"/>
            </a:pPr>
            <a:r>
              <a:rPr lang="fi-FI" sz="5100" dirty="0" smtClean="0"/>
              <a:t>Studi </a:t>
            </a:r>
            <a:r>
              <a:rPr lang="fi-FI" sz="5100" dirty="0"/>
              <a:t>Lapangan </a:t>
            </a:r>
            <a:endParaRPr lang="fi-FI" sz="5100" dirty="0" smtClean="0"/>
          </a:p>
          <a:p>
            <a:pPr marL="854075" indent="-854075">
              <a:buFont typeface="+mj-lt"/>
              <a:buAutoNum type="arabicPeriod"/>
            </a:pPr>
            <a:r>
              <a:rPr lang="fi-FI" sz="5100" dirty="0" smtClean="0">
                <a:solidFill>
                  <a:srgbClr val="FFFF00"/>
                </a:solidFill>
              </a:rPr>
              <a:t>Aksi </a:t>
            </a:r>
            <a:r>
              <a:rPr lang="fi-FI" sz="5100" dirty="0">
                <a:solidFill>
                  <a:srgbClr val="FFFF00"/>
                </a:solidFill>
              </a:rPr>
              <a:t>Perubahan </a:t>
            </a:r>
            <a:endParaRPr lang="fi-FI" sz="51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fi-FI" sz="5100" dirty="0"/>
          </a:p>
          <a:p>
            <a:pPr marL="0" indent="0">
              <a:buNone/>
            </a:pP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66023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" y="1"/>
            <a:ext cx="12190537" cy="68588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5104" y="914400"/>
            <a:ext cx="2897368" cy="1484026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bg1"/>
                </a:solidFill>
              </a:rPr>
              <a:t>Mengaktualisasikan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Kepemimpinan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Kinerja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Pada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Oganisasinya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5104" y="4754381"/>
            <a:ext cx="2897368" cy="1556478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bg1"/>
                </a:solidFill>
              </a:rPr>
              <a:t>Mengaktualisasikan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Kepemimpinan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Pelayanan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pada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Organisasinya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88970" y="914400"/>
            <a:ext cx="2878112" cy="1184224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Sebagai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Agen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Perubahan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dakam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Meningkatkan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Kinerja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Organisasi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308891" y="4790606"/>
            <a:ext cx="2758191" cy="1340371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Sebagai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Agen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Perubahan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dakam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Meningkatkan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Kualitas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Pelayanan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Publik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33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FFFF00"/>
                </a:solidFill>
              </a:rPr>
              <a:t>MATERI POKOK</a:t>
            </a:r>
            <a:endParaRPr lang="en-US" sz="5400" b="1" dirty="0">
              <a:solidFill>
                <a:srgbClr val="FFFF00"/>
              </a:solidFill>
            </a:endParaRPr>
          </a:p>
        </p:txBody>
      </p:sp>
      <p:sp>
        <p:nvSpPr>
          <p:cNvPr id="104862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1875"/>
          </a:bodyPr>
          <a:lstStyle/>
          <a:p>
            <a:r>
              <a:rPr lang="id-ID" sz="3000" dirty="0"/>
              <a:t>Rancangan Aksi Perubahan Peningkatan </a:t>
            </a:r>
            <a:r>
              <a:rPr lang="id-ID" sz="3000" dirty="0" smtClean="0"/>
              <a:t>Kinerja</a:t>
            </a:r>
            <a:r>
              <a:rPr lang="en-US" sz="3000" dirty="0" smtClean="0"/>
              <a:t> </a:t>
            </a:r>
            <a:r>
              <a:rPr lang="en-US" sz="3000" dirty="0" err="1" smtClean="0"/>
              <a:t>Organisasi</a:t>
            </a:r>
            <a:r>
              <a:rPr lang="en-US" sz="3000" dirty="0" smtClean="0"/>
              <a:t>/ </a:t>
            </a:r>
            <a:r>
              <a:rPr lang="en-US" sz="3000" dirty="0" err="1" smtClean="0"/>
              <a:t>Pelayanan</a:t>
            </a:r>
            <a:r>
              <a:rPr lang="id-ID" sz="3000" dirty="0" smtClean="0"/>
              <a:t> </a:t>
            </a:r>
            <a:r>
              <a:rPr lang="en-US" sz="3000" dirty="0" err="1" smtClean="0"/>
              <a:t>Publik</a:t>
            </a:r>
            <a:endParaRPr lang="en-US" sz="3000" dirty="0"/>
          </a:p>
          <a:p>
            <a:r>
              <a:rPr lang="en-US" sz="3000" dirty="0" err="1" smtClean="0"/>
              <a:t>Mengorganisir</a:t>
            </a:r>
            <a:r>
              <a:rPr lang="en-US" sz="3000" dirty="0" smtClean="0"/>
              <a:t> </a:t>
            </a:r>
            <a:r>
              <a:rPr lang="id-ID" sz="3000" dirty="0" smtClean="0"/>
              <a:t>Aksi </a:t>
            </a:r>
            <a:r>
              <a:rPr lang="id-ID" sz="3000" dirty="0"/>
              <a:t>Perubahan Peningkatan </a:t>
            </a:r>
            <a:r>
              <a:rPr lang="id-ID" sz="3000" dirty="0" smtClean="0"/>
              <a:t>Kinerja</a:t>
            </a:r>
            <a:r>
              <a:rPr lang="en-US" sz="3000" dirty="0" smtClean="0"/>
              <a:t> </a:t>
            </a:r>
            <a:r>
              <a:rPr lang="en-US" sz="3000" dirty="0" err="1" smtClean="0"/>
              <a:t>Organisasi</a:t>
            </a:r>
            <a:r>
              <a:rPr lang="en-US" sz="3000" dirty="0" smtClean="0"/>
              <a:t>/ </a:t>
            </a:r>
            <a:r>
              <a:rPr lang="en-US" sz="3000" dirty="0" err="1" smtClean="0"/>
              <a:t>Pelayanan</a:t>
            </a:r>
            <a:r>
              <a:rPr lang="en-US" sz="3000" dirty="0" smtClean="0"/>
              <a:t> </a:t>
            </a:r>
            <a:r>
              <a:rPr lang="en-US" sz="3000" dirty="0" err="1" smtClean="0"/>
              <a:t>Publik</a:t>
            </a:r>
            <a:endParaRPr lang="id-ID" sz="3000" dirty="0"/>
          </a:p>
          <a:p>
            <a:r>
              <a:rPr lang="id-ID" sz="3000" dirty="0"/>
              <a:t>Showcasing Hasil Perubahan Peningkatan </a:t>
            </a:r>
            <a:r>
              <a:rPr lang="id-ID" sz="3000" dirty="0" smtClean="0"/>
              <a:t>Kinerja</a:t>
            </a:r>
            <a:r>
              <a:rPr lang="en-US" sz="3000" dirty="0" smtClean="0"/>
              <a:t> </a:t>
            </a:r>
            <a:r>
              <a:rPr lang="en-US" sz="3000" dirty="0" err="1" smtClean="0"/>
              <a:t>Organisasi</a:t>
            </a:r>
            <a:r>
              <a:rPr lang="en-US" sz="3000" dirty="0" smtClean="0"/>
              <a:t>/ </a:t>
            </a:r>
            <a:r>
              <a:rPr lang="en-US" sz="3000" dirty="0" err="1" smtClean="0"/>
              <a:t>Pelayanan</a:t>
            </a:r>
            <a:r>
              <a:rPr lang="id-ID" sz="3000" dirty="0" smtClean="0"/>
              <a:t> </a:t>
            </a:r>
            <a:r>
              <a:rPr lang="en-US" sz="3000" dirty="0" err="1" smtClean="0"/>
              <a:t>Publik</a:t>
            </a:r>
            <a:endParaRPr lang="en-US" sz="3000" dirty="0"/>
          </a:p>
          <a:p>
            <a:r>
              <a:rPr lang="id-ID" sz="3000" dirty="0"/>
              <a:t>Pembuktian Perubahan Peningkatan </a:t>
            </a:r>
            <a:r>
              <a:rPr lang="id-ID" sz="3000" dirty="0" smtClean="0"/>
              <a:t>Kinerja</a:t>
            </a:r>
            <a:r>
              <a:rPr lang="en-US" sz="3000" dirty="0" smtClean="0"/>
              <a:t> </a:t>
            </a:r>
            <a:r>
              <a:rPr lang="en-US" sz="3000" dirty="0" err="1" smtClean="0"/>
              <a:t>Organisasi</a:t>
            </a:r>
            <a:r>
              <a:rPr lang="en-US" sz="3000" dirty="0" smtClean="0"/>
              <a:t>/ </a:t>
            </a:r>
            <a:r>
              <a:rPr lang="en-US" sz="3000" dirty="0" err="1" smtClean="0"/>
              <a:t>Pelayanan</a:t>
            </a:r>
            <a:r>
              <a:rPr lang="en-US" sz="3000" dirty="0" smtClean="0"/>
              <a:t> </a:t>
            </a:r>
            <a:r>
              <a:rPr lang="en-US" sz="3000" dirty="0" err="1" smtClean="0"/>
              <a:t>Publik</a:t>
            </a:r>
            <a:r>
              <a:rPr lang="en-US" sz="3000" dirty="0" smtClean="0"/>
              <a:t> </a:t>
            </a:r>
            <a:r>
              <a:rPr lang="id-ID" sz="3000" dirty="0" smtClean="0"/>
              <a:t>Secara </a:t>
            </a:r>
            <a:r>
              <a:rPr lang="id-ID" sz="3000" dirty="0"/>
              <a:t>Efektif dan Efisien</a:t>
            </a:r>
            <a:endParaRPr lang="en-US" sz="3000" dirty="0"/>
          </a:p>
          <a:p>
            <a:endParaRPr lang="en-US" sz="3200" dirty="0"/>
          </a:p>
        </p:txBody>
      </p:sp>
      <p:grpSp>
        <p:nvGrpSpPr>
          <p:cNvPr id="48" name="Group 65"/>
          <p:cNvGrpSpPr/>
          <p:nvPr/>
        </p:nvGrpSpPr>
        <p:grpSpPr>
          <a:xfrm>
            <a:off x="326128" y="6071016"/>
            <a:ext cx="4935420" cy="557944"/>
            <a:chOff x="2566639" y="2307263"/>
            <a:chExt cx="5589492" cy="531471"/>
          </a:xfrm>
        </p:grpSpPr>
        <p:sp>
          <p:nvSpPr>
            <p:cNvPr id="1048626" name="Subtitle 2"/>
            <p:cNvSpPr txBox="1"/>
            <p:nvPr/>
          </p:nvSpPr>
          <p:spPr>
            <a:xfrm>
              <a:off x="7218512" y="2336886"/>
              <a:ext cx="937619" cy="41119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PEDUL</a:t>
              </a:r>
              <a:r>
                <a:rPr lang="id-ID" sz="1200" b="1" dirty="0">
                  <a:solidFill>
                    <a:srgbClr val="002060"/>
                  </a:solidFill>
                </a:rPr>
                <a:t>I</a:t>
              </a:r>
            </a:p>
          </p:txBody>
        </p:sp>
        <p:sp>
          <p:nvSpPr>
            <p:cNvPr id="1048627" name="Subtitle 2"/>
            <p:cNvSpPr txBox="1"/>
            <p:nvPr/>
          </p:nvSpPr>
          <p:spPr>
            <a:xfrm>
              <a:off x="5971213" y="2336886"/>
              <a:ext cx="1201012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INOVATIF</a:t>
              </a:r>
            </a:p>
          </p:txBody>
        </p:sp>
        <p:sp>
          <p:nvSpPr>
            <p:cNvPr id="1048628" name="Subtitle 2"/>
            <p:cNvSpPr txBox="1"/>
            <p:nvPr/>
          </p:nvSpPr>
          <p:spPr>
            <a:xfrm>
              <a:off x="2972859" y="2399143"/>
              <a:ext cx="1353481" cy="35770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INTEGRITAS</a:t>
              </a:r>
            </a:p>
          </p:txBody>
        </p:sp>
        <p:sp>
          <p:nvSpPr>
            <p:cNvPr id="1048629" name="Subtitle 2"/>
            <p:cNvSpPr txBox="1"/>
            <p:nvPr/>
          </p:nvSpPr>
          <p:spPr>
            <a:xfrm>
              <a:off x="4398460" y="2373558"/>
              <a:ext cx="1589450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PROFESIONA</a:t>
              </a:r>
              <a:r>
                <a:rPr lang="id-ID" sz="1200" b="1" dirty="0">
                  <a:solidFill>
                    <a:srgbClr val="002060"/>
                  </a:solidFill>
                </a:rPr>
                <a:t>L</a:t>
              </a:r>
            </a:p>
          </p:txBody>
        </p:sp>
        <p:pic>
          <p:nvPicPr>
            <p:cNvPr id="2097189" name="Picture 1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6639" y="2341852"/>
              <a:ext cx="496882" cy="496882"/>
            </a:xfrm>
            <a:prstGeom prst="rect">
              <a:avLst/>
            </a:prstGeom>
          </p:spPr>
        </p:pic>
        <p:pic>
          <p:nvPicPr>
            <p:cNvPr id="2097190" name="Picture 1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698" y="2307263"/>
              <a:ext cx="531471" cy="531471"/>
            </a:xfrm>
            <a:prstGeom prst="rect">
              <a:avLst/>
            </a:prstGeom>
          </p:spPr>
        </p:pic>
        <p:pic>
          <p:nvPicPr>
            <p:cNvPr id="2097191" name="Picture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6716" y="2366294"/>
              <a:ext cx="457868" cy="451764"/>
            </a:xfrm>
            <a:prstGeom prst="rect">
              <a:avLst/>
            </a:prstGeom>
          </p:spPr>
        </p:pic>
        <p:pic>
          <p:nvPicPr>
            <p:cNvPr id="2097192" name="Picture 1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9427" y="2371405"/>
              <a:ext cx="532455" cy="467329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881A2985-B3BB-A145-A0D3-E25C94EA737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60" t="19775" b="20536"/>
          <a:stretch/>
        </p:blipFill>
        <p:spPr>
          <a:xfrm>
            <a:off x="10613036" y="919601"/>
            <a:ext cx="1525297" cy="74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Title 104881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FF00"/>
                </a:solidFill>
              </a:rPr>
              <a:t>MANAJEMEN PERUBAHAN</a:t>
            </a:r>
            <a:endParaRPr lang="en-US" sz="5400" b="1" dirty="0">
              <a:solidFill>
                <a:srgbClr val="FFFF00"/>
              </a:solidFill>
            </a:endParaRPr>
          </a:p>
        </p:txBody>
      </p:sp>
      <p:sp>
        <p:nvSpPr>
          <p:cNvPr id="1048817" name="Content Placeholder 104881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Perubahan</a:t>
            </a:r>
            <a:r>
              <a:rPr lang="en-US" sz="3600" dirty="0"/>
              <a:t> </a:t>
            </a:r>
            <a:r>
              <a:rPr lang="en-US" sz="3600" dirty="0" err="1"/>
              <a:t>sebagai</a:t>
            </a:r>
            <a:r>
              <a:rPr lang="en-US" sz="3600" dirty="0"/>
              <a:t> </a:t>
            </a:r>
            <a:r>
              <a:rPr lang="en-US" sz="3600" dirty="0" err="1"/>
              <a:t>satu</a:t>
            </a:r>
            <a:r>
              <a:rPr lang="en-US" sz="3600" dirty="0"/>
              <a:t> </a:t>
            </a:r>
            <a:r>
              <a:rPr lang="en-US" sz="3600" dirty="0" err="1"/>
              <a:t>keniscayaan</a:t>
            </a:r>
            <a:r>
              <a:rPr lang="en-US" sz="3600" dirty="0"/>
              <a:t>.</a:t>
            </a:r>
          </a:p>
          <a:p>
            <a:r>
              <a:rPr lang="en-US" sz="3600" dirty="0"/>
              <a:t>Jargon - jargon </a:t>
            </a:r>
            <a:r>
              <a:rPr lang="en-US" sz="3600" dirty="0" err="1"/>
              <a:t>manajemen</a:t>
            </a:r>
            <a:r>
              <a:rPr lang="en-US" sz="3600" dirty="0"/>
              <a:t> </a:t>
            </a:r>
            <a:r>
              <a:rPr lang="en-US" sz="3600" dirty="0" err="1"/>
              <a:t>perubahan</a:t>
            </a:r>
            <a:endParaRPr lang="en-US" sz="3600" dirty="0"/>
          </a:p>
          <a:p>
            <a:r>
              <a:rPr lang="en-US" sz="3600" dirty="0" err="1"/>
              <a:t>Menentukan</a:t>
            </a:r>
            <a:r>
              <a:rPr lang="en-US" sz="3600" dirty="0"/>
              <a:t> </a:t>
            </a:r>
            <a:r>
              <a:rPr lang="en-US" sz="3600" dirty="0" err="1"/>
              <a:t>alasan</a:t>
            </a:r>
            <a:r>
              <a:rPr lang="en-US" sz="3600" dirty="0"/>
              <a:t> </a:t>
            </a:r>
            <a:r>
              <a:rPr lang="en-US" sz="3600" dirty="0" err="1"/>
              <a:t>bersama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menetapkan</a:t>
            </a:r>
            <a:r>
              <a:rPr lang="en-US" sz="3600" dirty="0"/>
              <a:t> </a:t>
            </a:r>
            <a:r>
              <a:rPr lang="en-US" sz="3600" dirty="0" err="1"/>
              <a:t>kebutuhan</a:t>
            </a:r>
            <a:r>
              <a:rPr lang="en-US" sz="3600" dirty="0"/>
              <a:t> </a:t>
            </a:r>
            <a:r>
              <a:rPr lang="en-US" sz="3600" dirty="0" err="1"/>
              <a:t>perubahan</a:t>
            </a:r>
            <a:endParaRPr lang="en-US" sz="3600" dirty="0"/>
          </a:p>
          <a:p>
            <a:r>
              <a:rPr lang="en-US" sz="3600" dirty="0" err="1"/>
              <a:t>Menetapkan</a:t>
            </a:r>
            <a:r>
              <a:rPr lang="en-US" sz="3600" dirty="0"/>
              <a:t> area </a:t>
            </a:r>
            <a:r>
              <a:rPr lang="en-US" sz="3600" dirty="0" err="1"/>
              <a:t>perubahan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Title 10488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FF00"/>
                </a:solidFill>
              </a:rPr>
              <a:t>Peningkatan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Kinerja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Organisasi</a:t>
            </a:r>
            <a:r>
              <a:rPr lang="en-US" b="1" dirty="0" smtClean="0">
                <a:solidFill>
                  <a:srgbClr val="FFFF00"/>
                </a:solidFill>
              </a:rPr>
              <a:t>/ </a:t>
            </a:r>
            <a:r>
              <a:rPr lang="en-US" b="1" dirty="0" err="1" smtClean="0">
                <a:solidFill>
                  <a:srgbClr val="FFFF00"/>
                </a:solidFill>
              </a:rPr>
              <a:t>Kualitas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Pelayanan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Publik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048819" name="Content Placeholder 1048818"/>
          <p:cNvSpPr>
            <a:spLocks noGrp="1"/>
          </p:cNvSpPr>
          <p:nvPr>
            <p:ph idx="1"/>
          </p:nvPr>
        </p:nvSpPr>
        <p:spPr>
          <a:xfrm>
            <a:off x="1514007" y="2336873"/>
            <a:ext cx="8780175" cy="3599316"/>
          </a:xfrm>
        </p:spPr>
        <p:txBody>
          <a:bodyPr>
            <a:normAutofit/>
          </a:bodyPr>
          <a:lstStyle/>
          <a:p>
            <a:r>
              <a:rPr lang="en-US" sz="3600" dirty="0" err="1"/>
              <a:t>Peningkatan</a:t>
            </a:r>
            <a:r>
              <a:rPr lang="en-US" sz="3600" dirty="0"/>
              <a:t> </a:t>
            </a:r>
            <a:r>
              <a:rPr lang="en-US" sz="3600" dirty="0" err="1"/>
              <a:t>kualitas</a:t>
            </a:r>
            <a:r>
              <a:rPr lang="en-US" sz="3600" dirty="0"/>
              <a:t> </a:t>
            </a:r>
            <a:r>
              <a:rPr lang="en-US" sz="3600" dirty="0" err="1" smtClean="0"/>
              <a:t>kinerja</a:t>
            </a:r>
            <a:r>
              <a:rPr lang="en-US" sz="3600" dirty="0" smtClean="0"/>
              <a:t>/</a:t>
            </a:r>
            <a:r>
              <a:rPr lang="en-US" sz="3600" dirty="0" err="1" smtClean="0"/>
              <a:t>Pelayanan</a:t>
            </a:r>
            <a:r>
              <a:rPr lang="en-US" sz="3600" dirty="0" smtClean="0"/>
              <a:t> </a:t>
            </a:r>
            <a:r>
              <a:rPr lang="en-US" sz="3600" dirty="0" err="1" smtClean="0"/>
              <a:t>Publik</a:t>
            </a:r>
            <a:r>
              <a:rPr lang="en-US" sz="3600" dirty="0" smtClean="0"/>
              <a:t>: </a:t>
            </a:r>
            <a:r>
              <a:rPr lang="en-US" sz="3600" dirty="0"/>
              <a:t>standard </a:t>
            </a:r>
            <a:r>
              <a:rPr lang="en-US" sz="3600" dirty="0" err="1"/>
              <a:t>kualitas</a:t>
            </a:r>
            <a:r>
              <a:rPr lang="en-US" sz="3600" dirty="0"/>
              <a:t>, monitoring </a:t>
            </a:r>
            <a:r>
              <a:rPr lang="en-US" sz="3600" dirty="0" err="1"/>
              <a:t>kualitas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jaminan</a:t>
            </a:r>
            <a:r>
              <a:rPr lang="en-US" sz="3600" dirty="0"/>
              <a:t> </a:t>
            </a:r>
            <a:r>
              <a:rPr lang="en-US" sz="3600" dirty="0" err="1"/>
              <a:t>kualitas</a:t>
            </a:r>
            <a:r>
              <a:rPr lang="en-US" sz="3600" dirty="0"/>
              <a:t>.</a:t>
            </a:r>
          </a:p>
          <a:p>
            <a:r>
              <a:rPr lang="en-US" sz="3600" dirty="0" err="1"/>
              <a:t>Pengukuran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metode</a:t>
            </a:r>
            <a:r>
              <a:rPr lang="en-US" sz="3600" dirty="0"/>
              <a:t> </a:t>
            </a:r>
            <a:r>
              <a:rPr lang="en-US" sz="3600" dirty="0" err="1"/>
              <a:t>pengukuran</a:t>
            </a:r>
            <a:r>
              <a:rPr lang="en-US" sz="3600" dirty="0"/>
              <a:t> </a:t>
            </a:r>
            <a:r>
              <a:rPr lang="en-US" sz="3600" dirty="0" err="1"/>
              <a:t>kualitas</a:t>
            </a:r>
            <a:endParaRPr lang="en-US" sz="3600" dirty="0"/>
          </a:p>
          <a:p>
            <a:r>
              <a:rPr lang="en-US" sz="3600" dirty="0" err="1"/>
              <a:t>Ukuran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Kriteria</a:t>
            </a:r>
            <a:r>
              <a:rPr lang="en-US" sz="3600" dirty="0"/>
              <a:t> </a:t>
            </a:r>
            <a:r>
              <a:rPr lang="en-US" sz="3600" dirty="0" err="1"/>
              <a:t>keberhasilan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Title 10488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FFFF00"/>
                </a:solidFill>
              </a:rPr>
              <a:t>KONSEP RENCANA AKSI</a:t>
            </a:r>
          </a:p>
        </p:txBody>
      </p:sp>
      <p:sp>
        <p:nvSpPr>
          <p:cNvPr id="1048815" name="Content Placeholder 1048814"/>
          <p:cNvSpPr>
            <a:spLocks noGrp="1"/>
          </p:cNvSpPr>
          <p:nvPr>
            <p:ph idx="1"/>
          </p:nvPr>
        </p:nvSpPr>
        <p:spPr>
          <a:xfrm>
            <a:off x="2173573" y="2067050"/>
            <a:ext cx="8859187" cy="4153868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Menguraikan</a:t>
            </a:r>
            <a:r>
              <a:rPr lang="en-US" sz="3200" dirty="0" smtClean="0"/>
              <a:t> </a:t>
            </a:r>
            <a:r>
              <a:rPr lang="en-US" sz="3200" dirty="0" err="1"/>
              <a:t>hierarki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kedudukan</a:t>
            </a:r>
            <a:r>
              <a:rPr lang="en-US" sz="3200" dirty="0"/>
              <a:t> </a:t>
            </a:r>
            <a:r>
              <a:rPr lang="en-US" sz="3200" dirty="0" err="1"/>
              <a:t>rencana</a:t>
            </a:r>
            <a:r>
              <a:rPr lang="en-US" sz="3200" dirty="0"/>
              <a:t> </a:t>
            </a:r>
            <a:r>
              <a:rPr lang="en-US" sz="3200" dirty="0" err="1"/>
              <a:t>aksi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tingkatan</a:t>
            </a:r>
            <a:r>
              <a:rPr lang="en-US" sz="3200" dirty="0"/>
              <a:t> </a:t>
            </a:r>
            <a:r>
              <a:rPr lang="en-US" sz="3200" dirty="0" err="1"/>
              <a:t>jabatan</a:t>
            </a:r>
            <a:r>
              <a:rPr lang="en-US" sz="3200" dirty="0"/>
              <a:t> </a:t>
            </a:r>
            <a:r>
              <a:rPr lang="en-US" sz="3200" dirty="0" err="1"/>
              <a:t>pimpinan</a:t>
            </a:r>
            <a:r>
              <a:rPr lang="en-US" sz="3200" dirty="0"/>
              <a:t> </a:t>
            </a:r>
            <a:r>
              <a:rPr lang="en-US" sz="3200" dirty="0" err="1"/>
              <a:t>tinggi</a:t>
            </a:r>
            <a:r>
              <a:rPr lang="en-US" sz="3200" dirty="0"/>
              <a:t>, </a:t>
            </a:r>
            <a:r>
              <a:rPr lang="en-US" sz="3200" dirty="0" err="1"/>
              <a:t>jabatan</a:t>
            </a:r>
            <a:r>
              <a:rPr lang="en-US" sz="3200" dirty="0"/>
              <a:t> administrator, </a:t>
            </a:r>
            <a:r>
              <a:rPr lang="en-US" sz="3200" dirty="0" err="1"/>
              <a:t>jabatan</a:t>
            </a:r>
            <a:r>
              <a:rPr lang="en-US" sz="3200" dirty="0"/>
              <a:t> </a:t>
            </a:r>
            <a:r>
              <a:rPr lang="en-US" sz="3200" dirty="0" err="1"/>
              <a:t>pengawas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jabatan</a:t>
            </a:r>
            <a:r>
              <a:rPr lang="en-US" sz="3200" dirty="0"/>
              <a:t> </a:t>
            </a:r>
            <a:r>
              <a:rPr lang="en-US" sz="3200" dirty="0" err="1"/>
              <a:t>pelaksana</a:t>
            </a:r>
            <a:r>
              <a:rPr lang="en-US" sz="3200" dirty="0"/>
              <a:t>.</a:t>
            </a:r>
          </a:p>
          <a:p>
            <a:r>
              <a:rPr lang="en-US" sz="3200" dirty="0" err="1"/>
              <a:t>Mobilisasi</a:t>
            </a:r>
            <a:r>
              <a:rPr lang="en-US" sz="3200" dirty="0"/>
              <a:t> </a:t>
            </a:r>
            <a:r>
              <a:rPr lang="en-US" sz="3200" dirty="0" err="1"/>
              <a:t>sumber</a:t>
            </a:r>
            <a:r>
              <a:rPr lang="en-US" sz="3200" dirty="0"/>
              <a:t> </a:t>
            </a:r>
            <a:r>
              <a:rPr lang="en-US" sz="3200" dirty="0" err="1"/>
              <a:t>daya</a:t>
            </a:r>
            <a:r>
              <a:rPr lang="en-US" sz="3200" dirty="0"/>
              <a:t> yang </a:t>
            </a:r>
            <a:r>
              <a:rPr lang="en-US" sz="3200" dirty="0" err="1"/>
              <a:t>perlu</a:t>
            </a:r>
            <a:r>
              <a:rPr lang="en-US" sz="3200" dirty="0"/>
              <a:t> </a:t>
            </a:r>
            <a:r>
              <a:rPr lang="en-US" sz="3200" dirty="0" err="1"/>
              <a:t>dilakukan</a:t>
            </a:r>
            <a:endParaRPr lang="en-US" sz="3200" dirty="0"/>
          </a:p>
          <a:p>
            <a:r>
              <a:rPr lang="en-US" sz="3200" dirty="0"/>
              <a:t>Stakeholder/</a:t>
            </a:r>
            <a:r>
              <a:rPr lang="en-US" sz="3200" dirty="0" err="1"/>
              <a:t>pemangku</a:t>
            </a:r>
            <a:r>
              <a:rPr lang="en-US" sz="3200" dirty="0"/>
              <a:t> </a:t>
            </a:r>
            <a:r>
              <a:rPr lang="en-US" sz="3200" dirty="0" err="1"/>
              <a:t>kepentingan</a:t>
            </a:r>
            <a:r>
              <a:rPr lang="en-US" sz="3200" dirty="0"/>
              <a:t> yang </a:t>
            </a:r>
            <a:r>
              <a:rPr lang="en-US" sz="3200" dirty="0" err="1"/>
              <a:t>dilibatkan</a:t>
            </a:r>
            <a:endParaRPr lang="en-US" sz="3200" dirty="0"/>
          </a:p>
          <a:p>
            <a:r>
              <a:rPr lang="en-US" sz="3200" dirty="0" err="1"/>
              <a:t>Karakter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tipe</a:t>
            </a:r>
            <a:r>
              <a:rPr lang="en-US" sz="3200" dirty="0"/>
              <a:t> </a:t>
            </a:r>
            <a:r>
              <a:rPr lang="en-US" sz="3200" dirty="0" err="1"/>
              <a:t>kepemimpinan</a:t>
            </a:r>
            <a:r>
              <a:rPr lang="en-US" sz="3200" dirty="0"/>
              <a:t> yang </a:t>
            </a:r>
            <a:r>
              <a:rPr lang="en-US" sz="3200" dirty="0" err="1"/>
              <a:t>dibutuhkan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 dirty="0" err="1" smtClean="0">
                <a:solidFill>
                  <a:srgbClr val="FFFF00"/>
                </a:solidFill>
              </a:rPr>
              <a:t>Mengorganisir</a:t>
            </a:r>
            <a:r>
              <a:rPr lang="id-ID" b="1" dirty="0" smtClean="0">
                <a:solidFill>
                  <a:srgbClr val="FFFF00"/>
                </a:solidFill>
              </a:rPr>
              <a:t> </a:t>
            </a:r>
            <a:r>
              <a:rPr lang="id-ID" b="1" dirty="0">
                <a:solidFill>
                  <a:srgbClr val="FFFF00"/>
                </a:solidFill>
              </a:rPr>
              <a:t>Aksi Perubahan Peningkatan </a:t>
            </a:r>
            <a:r>
              <a:rPr lang="id-ID" b="1" dirty="0" smtClean="0">
                <a:solidFill>
                  <a:srgbClr val="FFFF00"/>
                </a:solidFill>
              </a:rPr>
              <a:t>Kinerja</a:t>
            </a:r>
            <a:r>
              <a:rPr lang="en-US" b="1" dirty="0">
                <a:solidFill>
                  <a:srgbClr val="FFFF00"/>
                </a:solidFill>
              </a:rPr>
              <a:t>n</a:t>
            </a:r>
            <a:r>
              <a:rPr lang="id-ID" b="1" dirty="0" smtClean="0">
                <a:solidFill>
                  <a:srgbClr val="FFFF00"/>
                </a:solidFill>
              </a:rPr>
              <a:t>Organisasi</a:t>
            </a:r>
            <a:r>
              <a:rPr lang="en-US" b="1" dirty="0" smtClean="0">
                <a:solidFill>
                  <a:srgbClr val="FFFF00"/>
                </a:solidFill>
              </a:rPr>
              <a:t>/ </a:t>
            </a:r>
            <a:r>
              <a:rPr lang="en-US" b="1" dirty="0" err="1" smtClean="0">
                <a:solidFill>
                  <a:srgbClr val="FFFF00"/>
                </a:solidFill>
              </a:rPr>
              <a:t>Pelayanan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Publik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048601" name="Content Placeholder 2"/>
          <p:cNvSpPr>
            <a:spLocks noGrp="1"/>
          </p:cNvSpPr>
          <p:nvPr>
            <p:ph idx="1"/>
          </p:nvPr>
        </p:nvSpPr>
        <p:spPr>
          <a:xfrm>
            <a:off x="820170" y="2164751"/>
            <a:ext cx="9613861" cy="3599316"/>
          </a:xfrm>
        </p:spPr>
        <p:txBody>
          <a:bodyPr>
            <a:noAutofit/>
          </a:bodyPr>
          <a:lstStyle/>
          <a:p>
            <a:r>
              <a:rPr lang="id-ID" sz="3600" dirty="0"/>
              <a:t>Membentuk Tim Aksi Perubahan</a:t>
            </a:r>
            <a:endParaRPr lang="en-US" sz="3600" dirty="0"/>
          </a:p>
          <a:p>
            <a:r>
              <a:rPr lang="id-ID" sz="3600" dirty="0"/>
              <a:t>Menginspirasi dan Menggerakkan </a:t>
            </a:r>
            <a:r>
              <a:rPr lang="id-ID" sz="3600" i="1" dirty="0" err="1"/>
              <a:t>Stakeholder</a:t>
            </a:r>
            <a:r>
              <a:rPr lang="id-ID" sz="3600" dirty="0"/>
              <a:t> </a:t>
            </a:r>
            <a:endParaRPr lang="en-US" sz="3600" dirty="0"/>
          </a:p>
          <a:p>
            <a:r>
              <a:rPr lang="id-ID" sz="3600" dirty="0"/>
              <a:t>Memantau dan Mengendalikan Kegiatan Aksi Perubahan</a:t>
            </a:r>
            <a:endParaRPr lang="en-US" sz="3600" dirty="0"/>
          </a:p>
          <a:p>
            <a:r>
              <a:rPr lang="id-ID" sz="3600" dirty="0"/>
              <a:t>Mendokumentasikan Kegiatan Aksi Perubahan</a:t>
            </a:r>
            <a:r>
              <a:rPr lang="en-US" sz="3600" dirty="0">
                <a:effectLst/>
              </a:rPr>
              <a:t> </a:t>
            </a:r>
            <a:endParaRPr lang="en-US" sz="3600" dirty="0"/>
          </a:p>
        </p:txBody>
      </p:sp>
      <p:grpSp>
        <p:nvGrpSpPr>
          <p:cNvPr id="40" name="Group 65"/>
          <p:cNvGrpSpPr/>
          <p:nvPr/>
        </p:nvGrpSpPr>
        <p:grpSpPr>
          <a:xfrm>
            <a:off x="369159" y="6094652"/>
            <a:ext cx="5536966" cy="620941"/>
            <a:chOff x="2566639" y="2307263"/>
            <a:chExt cx="5589492" cy="531471"/>
          </a:xfrm>
        </p:grpSpPr>
        <p:sp>
          <p:nvSpPr>
            <p:cNvPr id="1048602" name="Subtitle 2"/>
            <p:cNvSpPr txBox="1"/>
            <p:nvPr/>
          </p:nvSpPr>
          <p:spPr>
            <a:xfrm>
              <a:off x="7218512" y="2336886"/>
              <a:ext cx="937619" cy="41119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PEDUL</a:t>
              </a:r>
              <a:r>
                <a:rPr lang="id-ID" sz="1200" b="1" dirty="0">
                  <a:solidFill>
                    <a:srgbClr val="002060"/>
                  </a:solidFill>
                </a:rPr>
                <a:t>I</a:t>
              </a:r>
            </a:p>
          </p:txBody>
        </p:sp>
        <p:sp>
          <p:nvSpPr>
            <p:cNvPr id="1048603" name="Subtitle 2"/>
            <p:cNvSpPr txBox="1"/>
            <p:nvPr/>
          </p:nvSpPr>
          <p:spPr>
            <a:xfrm>
              <a:off x="5971213" y="2336886"/>
              <a:ext cx="1201012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INOVATIF</a:t>
              </a:r>
            </a:p>
          </p:txBody>
        </p:sp>
        <p:sp>
          <p:nvSpPr>
            <p:cNvPr id="1048604" name="Subtitle 2"/>
            <p:cNvSpPr txBox="1"/>
            <p:nvPr/>
          </p:nvSpPr>
          <p:spPr>
            <a:xfrm>
              <a:off x="2972859" y="2399143"/>
              <a:ext cx="1353481" cy="35770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INTEGRITAS</a:t>
              </a:r>
            </a:p>
          </p:txBody>
        </p:sp>
        <p:sp>
          <p:nvSpPr>
            <p:cNvPr id="1048605" name="Subtitle 2"/>
            <p:cNvSpPr txBox="1"/>
            <p:nvPr/>
          </p:nvSpPr>
          <p:spPr>
            <a:xfrm>
              <a:off x="4398460" y="2373558"/>
              <a:ext cx="1589450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PROFESIONA</a:t>
              </a:r>
              <a:r>
                <a:rPr lang="id-ID" sz="1200" b="1" dirty="0">
                  <a:solidFill>
                    <a:srgbClr val="002060"/>
                  </a:solidFill>
                </a:rPr>
                <a:t>L</a:t>
              </a:r>
            </a:p>
          </p:txBody>
        </p:sp>
        <p:pic>
          <p:nvPicPr>
            <p:cNvPr id="2097168" name="Picture 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6639" y="2341852"/>
              <a:ext cx="496882" cy="496882"/>
            </a:xfrm>
            <a:prstGeom prst="rect">
              <a:avLst/>
            </a:prstGeom>
          </p:spPr>
        </p:pic>
        <p:pic>
          <p:nvPicPr>
            <p:cNvPr id="2097169" name="Picture 1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698" y="2307263"/>
              <a:ext cx="531471" cy="531471"/>
            </a:xfrm>
            <a:prstGeom prst="rect">
              <a:avLst/>
            </a:prstGeom>
          </p:spPr>
        </p:pic>
        <p:pic>
          <p:nvPicPr>
            <p:cNvPr id="2097170" name="Picture 1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6716" y="2366294"/>
              <a:ext cx="457868" cy="451764"/>
            </a:xfrm>
            <a:prstGeom prst="rect">
              <a:avLst/>
            </a:prstGeom>
          </p:spPr>
        </p:pic>
        <p:pic>
          <p:nvPicPr>
            <p:cNvPr id="2097171" name="Picture 1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9427" y="2371405"/>
              <a:ext cx="532455" cy="467329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77FE8A71-BFE8-6143-80F6-836DEA304E3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60" t="19775" b="20536"/>
          <a:stretch/>
        </p:blipFill>
        <p:spPr>
          <a:xfrm>
            <a:off x="10613036" y="919601"/>
            <a:ext cx="1525297" cy="74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>
          <a:xfrm>
            <a:off x="680321" y="919600"/>
            <a:ext cx="9613861" cy="914565"/>
          </a:xfrm>
        </p:spPr>
        <p:txBody>
          <a:bodyPr>
            <a:normAutofit fontScale="90000"/>
          </a:bodyPr>
          <a:lstStyle/>
          <a:p>
            <a:pPr algn="ctr"/>
            <a:r>
              <a:rPr lang="id-ID" sz="4900" dirty="0" smtClean="0">
                <a:solidFill>
                  <a:srgbClr val="FFFF00"/>
                </a:solidFill>
              </a:rPr>
              <a:t>MEMBENTUK TIM AKSI PERUBAHAN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7354407" cy="3599316"/>
          </a:xfrm>
        </p:spPr>
        <p:txBody>
          <a:bodyPr>
            <a:normAutofit/>
          </a:bodyPr>
          <a:lstStyle/>
          <a:p>
            <a:pPr marL="793750" indent="-793750">
              <a:buFont typeface="Wingdings" panose="05000000000000000000" pitchFamily="2" charset="2"/>
              <a:buChar char="q"/>
            </a:pPr>
            <a:r>
              <a:rPr lang="en-US" sz="4800" dirty="0" smtClean="0"/>
              <a:t>CIRI-CIRI </a:t>
            </a:r>
            <a:r>
              <a:rPr lang="en-US" sz="4800" dirty="0"/>
              <a:t>TIM </a:t>
            </a:r>
            <a:r>
              <a:rPr lang="en-US" sz="4800" dirty="0" smtClean="0"/>
              <a:t>EFEKTIF</a:t>
            </a:r>
            <a:endParaRPr lang="en-US" sz="4800" dirty="0"/>
          </a:p>
          <a:p>
            <a:pPr marL="793750" indent="-793750">
              <a:buFont typeface="Wingdings" panose="05000000000000000000" pitchFamily="2" charset="2"/>
              <a:buChar char="q"/>
            </a:pPr>
            <a:r>
              <a:rPr lang="en-US" sz="4800" dirty="0"/>
              <a:t>TAHAPAN PEMBENTUKAN </a:t>
            </a:r>
            <a:r>
              <a:rPr lang="en-US" sz="4800" dirty="0" smtClean="0"/>
              <a:t>TIM EFEKTIF</a:t>
            </a:r>
            <a:endParaRPr lang="en-US" sz="4800" dirty="0"/>
          </a:p>
          <a:p>
            <a:endParaRPr lang="en-US" sz="3600" dirty="0"/>
          </a:p>
        </p:txBody>
      </p:sp>
      <p:grpSp>
        <p:nvGrpSpPr>
          <p:cNvPr id="31" name="Group 65"/>
          <p:cNvGrpSpPr/>
          <p:nvPr/>
        </p:nvGrpSpPr>
        <p:grpSpPr>
          <a:xfrm>
            <a:off x="680321" y="5936190"/>
            <a:ext cx="5855390" cy="625966"/>
            <a:chOff x="2566639" y="2307263"/>
            <a:chExt cx="5589492" cy="531471"/>
          </a:xfrm>
        </p:grpSpPr>
        <p:sp>
          <p:nvSpPr>
            <p:cNvPr id="1048590" name="Subtitle 2"/>
            <p:cNvSpPr txBox="1"/>
            <p:nvPr/>
          </p:nvSpPr>
          <p:spPr>
            <a:xfrm>
              <a:off x="7218512" y="2336886"/>
              <a:ext cx="937619" cy="41119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PEDUL</a:t>
              </a:r>
              <a:r>
                <a:rPr lang="id-ID" sz="1200" b="1" dirty="0">
                  <a:solidFill>
                    <a:srgbClr val="002060"/>
                  </a:solidFill>
                </a:rPr>
                <a:t>I</a:t>
              </a:r>
            </a:p>
          </p:txBody>
        </p:sp>
        <p:sp>
          <p:nvSpPr>
            <p:cNvPr id="1048591" name="Subtitle 2"/>
            <p:cNvSpPr txBox="1"/>
            <p:nvPr/>
          </p:nvSpPr>
          <p:spPr>
            <a:xfrm>
              <a:off x="5971213" y="2336886"/>
              <a:ext cx="1201012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INOVATIF</a:t>
              </a:r>
            </a:p>
          </p:txBody>
        </p:sp>
        <p:sp>
          <p:nvSpPr>
            <p:cNvPr id="1048592" name="Subtitle 2"/>
            <p:cNvSpPr txBox="1"/>
            <p:nvPr/>
          </p:nvSpPr>
          <p:spPr>
            <a:xfrm>
              <a:off x="2972859" y="2399143"/>
              <a:ext cx="1353481" cy="35770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INTEGRITAS</a:t>
              </a:r>
            </a:p>
          </p:txBody>
        </p:sp>
        <p:sp>
          <p:nvSpPr>
            <p:cNvPr id="1048593" name="Subtitle 2"/>
            <p:cNvSpPr txBox="1"/>
            <p:nvPr/>
          </p:nvSpPr>
          <p:spPr>
            <a:xfrm>
              <a:off x="4398460" y="2373558"/>
              <a:ext cx="1589450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PROFESIONA</a:t>
              </a:r>
              <a:r>
                <a:rPr lang="id-ID" sz="1200" b="1" dirty="0">
                  <a:solidFill>
                    <a:srgbClr val="002060"/>
                  </a:solidFill>
                </a:rPr>
                <a:t>L</a:t>
              </a:r>
            </a:p>
          </p:txBody>
        </p:sp>
        <p:pic>
          <p:nvPicPr>
            <p:cNvPr id="2097157" name="Picture 1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6639" y="2341852"/>
              <a:ext cx="496882" cy="496882"/>
            </a:xfrm>
            <a:prstGeom prst="rect">
              <a:avLst/>
            </a:prstGeom>
          </p:spPr>
        </p:pic>
        <p:pic>
          <p:nvPicPr>
            <p:cNvPr id="2097158" name="Picture 1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698" y="2307263"/>
              <a:ext cx="531471" cy="531471"/>
            </a:xfrm>
            <a:prstGeom prst="rect">
              <a:avLst/>
            </a:prstGeom>
          </p:spPr>
        </p:pic>
        <p:pic>
          <p:nvPicPr>
            <p:cNvPr id="2097159" name="Picture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6716" y="2366294"/>
              <a:ext cx="457868" cy="451764"/>
            </a:xfrm>
            <a:prstGeom prst="rect">
              <a:avLst/>
            </a:prstGeom>
          </p:spPr>
        </p:pic>
        <p:pic>
          <p:nvPicPr>
            <p:cNvPr id="2097160" name="Picture 1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9427" y="2371405"/>
              <a:ext cx="532455" cy="467329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E3955E88-C634-5344-A0FF-68D9CDD418F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60" t="19775" b="20536"/>
          <a:stretch/>
        </p:blipFill>
        <p:spPr>
          <a:xfrm>
            <a:off x="10613036" y="919601"/>
            <a:ext cx="1525297" cy="74819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7652" y="2505075"/>
            <a:ext cx="3858871" cy="3932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>
          <a:xfrm>
            <a:off x="680321" y="1089060"/>
            <a:ext cx="9613861" cy="745105"/>
          </a:xfrm>
        </p:spPr>
        <p:txBody>
          <a:bodyPr>
            <a:noAutofit/>
          </a:bodyPr>
          <a:lstStyle/>
          <a:p>
            <a:pPr algn="ctr"/>
            <a:r>
              <a:rPr lang="id-ID" sz="4000" dirty="0">
                <a:solidFill>
                  <a:srgbClr val="FFFF00"/>
                </a:solidFill>
              </a:rPr>
              <a:t>Menginspirasi dan Menggerakkan Stakeholder </a:t>
            </a:r>
            <a:r>
              <a:rPr lang="en-US" sz="4000" dirty="0">
                <a:solidFill>
                  <a:srgbClr val="FFFF00"/>
                </a:solidFill>
              </a:rPr>
              <a:t/>
            </a:r>
            <a:br>
              <a:rPr lang="en-US" sz="4000" dirty="0">
                <a:solidFill>
                  <a:srgbClr val="FFFF00"/>
                </a:solidFill>
              </a:rPr>
            </a:b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10485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JENIS STAKEHOLDER</a:t>
            </a:r>
          </a:p>
          <a:p>
            <a:r>
              <a:rPr lang="en-US" dirty="0"/>
              <a:t>MANFAAT IDENTIFIKASI DAN ANALISIS STAKEHOLDER</a:t>
            </a:r>
          </a:p>
          <a:p>
            <a:r>
              <a:rPr lang="en-US" dirty="0"/>
              <a:t>CARA MENGELOLA STAKEHOLDER</a:t>
            </a:r>
          </a:p>
          <a:p>
            <a:r>
              <a:rPr lang="en-US" dirty="0"/>
              <a:t>NILAI PELIBATAN STAKEHOLDER</a:t>
            </a:r>
          </a:p>
        </p:txBody>
      </p:sp>
      <p:grpSp>
        <p:nvGrpSpPr>
          <p:cNvPr id="38" name="Group 65"/>
          <p:cNvGrpSpPr/>
          <p:nvPr/>
        </p:nvGrpSpPr>
        <p:grpSpPr>
          <a:xfrm>
            <a:off x="950072" y="6245258"/>
            <a:ext cx="5745668" cy="246519"/>
            <a:chOff x="2566639" y="2307263"/>
            <a:chExt cx="5589492" cy="531471"/>
          </a:xfrm>
        </p:grpSpPr>
        <p:sp>
          <p:nvSpPr>
            <p:cNvPr id="1048596" name="Subtitle 2"/>
            <p:cNvSpPr txBox="1"/>
            <p:nvPr/>
          </p:nvSpPr>
          <p:spPr>
            <a:xfrm>
              <a:off x="7218512" y="2336886"/>
              <a:ext cx="937619" cy="41119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PEDUL</a:t>
              </a:r>
              <a:r>
                <a:rPr lang="id-ID" sz="1200" b="1" dirty="0">
                  <a:solidFill>
                    <a:srgbClr val="002060"/>
                  </a:solidFill>
                </a:rPr>
                <a:t>I</a:t>
              </a:r>
            </a:p>
          </p:txBody>
        </p:sp>
        <p:sp>
          <p:nvSpPr>
            <p:cNvPr id="1048597" name="Subtitle 2"/>
            <p:cNvSpPr txBox="1"/>
            <p:nvPr/>
          </p:nvSpPr>
          <p:spPr>
            <a:xfrm>
              <a:off x="5971213" y="2336886"/>
              <a:ext cx="1201012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INOVATIF</a:t>
              </a:r>
            </a:p>
          </p:txBody>
        </p:sp>
        <p:sp>
          <p:nvSpPr>
            <p:cNvPr id="1048598" name="Subtitle 2"/>
            <p:cNvSpPr txBox="1"/>
            <p:nvPr/>
          </p:nvSpPr>
          <p:spPr>
            <a:xfrm>
              <a:off x="2972859" y="2399143"/>
              <a:ext cx="1353481" cy="35770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INTEGRITAS</a:t>
              </a:r>
            </a:p>
          </p:txBody>
        </p:sp>
        <p:sp>
          <p:nvSpPr>
            <p:cNvPr id="1048599" name="Subtitle 2"/>
            <p:cNvSpPr txBox="1"/>
            <p:nvPr/>
          </p:nvSpPr>
          <p:spPr>
            <a:xfrm>
              <a:off x="4398460" y="2373558"/>
              <a:ext cx="1589450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PROFESIONA</a:t>
              </a:r>
              <a:r>
                <a:rPr lang="id-ID" sz="1200" b="1" dirty="0">
                  <a:solidFill>
                    <a:srgbClr val="002060"/>
                  </a:solidFill>
                </a:rPr>
                <a:t>L</a:t>
              </a:r>
            </a:p>
          </p:txBody>
        </p:sp>
        <p:pic>
          <p:nvPicPr>
            <p:cNvPr id="2097163" name="Picture 1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6639" y="2341852"/>
              <a:ext cx="496882" cy="496882"/>
            </a:xfrm>
            <a:prstGeom prst="rect">
              <a:avLst/>
            </a:prstGeom>
          </p:spPr>
        </p:pic>
        <p:pic>
          <p:nvPicPr>
            <p:cNvPr id="2097164" name="Picture 1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698" y="2307263"/>
              <a:ext cx="531471" cy="531471"/>
            </a:xfrm>
            <a:prstGeom prst="rect">
              <a:avLst/>
            </a:prstGeom>
          </p:spPr>
        </p:pic>
        <p:pic>
          <p:nvPicPr>
            <p:cNvPr id="2097165" name="Picture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6716" y="2366294"/>
              <a:ext cx="457868" cy="451764"/>
            </a:xfrm>
            <a:prstGeom prst="rect">
              <a:avLst/>
            </a:prstGeom>
          </p:spPr>
        </p:pic>
        <p:pic>
          <p:nvPicPr>
            <p:cNvPr id="2097166" name="Picture 1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9427" y="2371405"/>
              <a:ext cx="532455" cy="467329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BE37FA99-EA45-FC4B-AA11-4C4A5D92887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60" t="19775" b="20536"/>
          <a:stretch/>
        </p:blipFill>
        <p:spPr>
          <a:xfrm>
            <a:off x="10613036" y="919601"/>
            <a:ext cx="1525297" cy="74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>
          <a:xfrm>
            <a:off x="680321" y="1078786"/>
            <a:ext cx="9613861" cy="755379"/>
          </a:xfrm>
        </p:spPr>
        <p:txBody>
          <a:bodyPr>
            <a:noAutofit/>
          </a:bodyPr>
          <a:lstStyle/>
          <a:p>
            <a:pPr algn="ctr"/>
            <a:r>
              <a:rPr lang="id-ID" sz="4000" b="1" dirty="0">
                <a:solidFill>
                  <a:srgbClr val="FFFF00"/>
                </a:solidFill>
              </a:rPr>
              <a:t>Rancangan Aksi Perubahan Peningkatan </a:t>
            </a:r>
            <a:r>
              <a:rPr lang="id-ID" sz="4000" b="1" dirty="0" smtClean="0">
                <a:solidFill>
                  <a:srgbClr val="FFFF00"/>
                </a:solidFill>
              </a:rPr>
              <a:t>Kinerj</a:t>
            </a:r>
            <a:r>
              <a:rPr lang="en-US" sz="4000" b="1" dirty="0" smtClean="0">
                <a:solidFill>
                  <a:srgbClr val="FFFF00"/>
                </a:solidFill>
              </a:rPr>
              <a:t>a </a:t>
            </a:r>
            <a:r>
              <a:rPr lang="id-ID" sz="4000" b="1" dirty="0" smtClean="0">
                <a:solidFill>
                  <a:srgbClr val="FFFF00"/>
                </a:solidFill>
              </a:rPr>
              <a:t>Organisasi</a:t>
            </a:r>
            <a:r>
              <a:rPr lang="en-US" sz="4000" b="1" dirty="0" smtClean="0">
                <a:solidFill>
                  <a:srgbClr val="FFFF00"/>
                </a:solidFill>
              </a:rPr>
              <a:t>/ </a:t>
            </a:r>
            <a:r>
              <a:rPr lang="en-US" sz="4000" b="1" dirty="0" err="1" smtClean="0">
                <a:solidFill>
                  <a:srgbClr val="FFFF00"/>
                </a:solidFill>
              </a:rPr>
              <a:t>Pelayanan</a:t>
            </a:r>
            <a:r>
              <a:rPr lang="en-US" sz="4000" b="1" dirty="0" smtClean="0">
                <a:solidFill>
                  <a:srgbClr val="FFFF00"/>
                </a:solidFill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</a:rPr>
              <a:t>Publik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04861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6667" lnSpcReduction="20000"/>
          </a:bodyPr>
          <a:lstStyle/>
          <a:p>
            <a:pPr marL="509588" indent="-509588">
              <a:buFont typeface="Wingdings" panose="05000000000000000000" pitchFamily="2" charset="2"/>
              <a:buChar char="q"/>
            </a:pPr>
            <a:r>
              <a:rPr lang="id-ID" sz="4000" dirty="0"/>
              <a:t>Konsep Rancangan Aksi Perubahan</a:t>
            </a:r>
            <a:endParaRPr lang="en-US" sz="4000" dirty="0"/>
          </a:p>
          <a:p>
            <a:pPr marL="509588" indent="-509588">
              <a:buFont typeface="Wingdings" panose="05000000000000000000" pitchFamily="2" charset="2"/>
              <a:buChar char="q"/>
            </a:pPr>
            <a:r>
              <a:rPr lang="id-ID" sz="4000" dirty="0"/>
              <a:t>Tujuan Rancangan Aksi Perubahan</a:t>
            </a:r>
            <a:endParaRPr lang="en-US" sz="4000" dirty="0"/>
          </a:p>
          <a:p>
            <a:pPr marL="509588" indent="-509588">
              <a:buFont typeface="Wingdings" panose="05000000000000000000" pitchFamily="2" charset="2"/>
              <a:buChar char="q"/>
            </a:pPr>
            <a:r>
              <a:rPr lang="id-ID" sz="4000" dirty="0"/>
              <a:t>Ruang Lingkup Rancangan Aksi Perubahan</a:t>
            </a:r>
            <a:endParaRPr lang="en-US" sz="4000" dirty="0"/>
          </a:p>
          <a:p>
            <a:pPr marL="509588" indent="-509588">
              <a:buFont typeface="Wingdings" panose="05000000000000000000" pitchFamily="2" charset="2"/>
              <a:buChar char="q"/>
            </a:pPr>
            <a:r>
              <a:rPr lang="id-ID" sz="4000" dirty="0"/>
              <a:t>Contoh Rancangan Aksi Perubahan</a:t>
            </a:r>
            <a:endParaRPr lang="en-US" sz="4000" dirty="0"/>
          </a:p>
          <a:p>
            <a:pPr marL="509588" indent="-509588">
              <a:buFont typeface="Wingdings" panose="05000000000000000000" pitchFamily="2" charset="2"/>
              <a:buChar char="q"/>
            </a:pPr>
            <a:r>
              <a:rPr lang="id-ID" sz="4000" dirty="0"/>
              <a:t>Strategi Penerapan Rancangan Aksi </a:t>
            </a:r>
            <a:r>
              <a:rPr lang="id-ID" sz="4000" i="1" dirty="0"/>
              <a:t>(</a:t>
            </a:r>
            <a:r>
              <a:rPr lang="id-ID" sz="4000" i="1" dirty="0" err="1"/>
              <a:t>milestones</a:t>
            </a:r>
            <a:r>
              <a:rPr lang="id-ID" sz="4000" i="1" dirty="0"/>
              <a:t> dan kegiatan)</a:t>
            </a:r>
            <a:endParaRPr lang="en-US" sz="4000" i="1" dirty="0"/>
          </a:p>
          <a:p>
            <a:pPr marL="509588" indent="-509588">
              <a:buFont typeface="Wingdings" panose="05000000000000000000" pitchFamily="2" charset="2"/>
              <a:buChar char="q"/>
            </a:pPr>
            <a:r>
              <a:rPr lang="id-ID" sz="4000" dirty="0"/>
              <a:t>Seminar Rancangan Aksi Perubahan</a:t>
            </a:r>
            <a:endParaRPr lang="en-US" sz="4000" dirty="0"/>
          </a:p>
          <a:p>
            <a:endParaRPr lang="en-US" dirty="0"/>
          </a:p>
        </p:txBody>
      </p:sp>
      <p:grpSp>
        <p:nvGrpSpPr>
          <p:cNvPr id="44" name="Group 65"/>
          <p:cNvGrpSpPr/>
          <p:nvPr/>
        </p:nvGrpSpPr>
        <p:grpSpPr>
          <a:xfrm>
            <a:off x="584312" y="6315636"/>
            <a:ext cx="5745668" cy="246519"/>
            <a:chOff x="2566639" y="2307263"/>
            <a:chExt cx="5589492" cy="531471"/>
          </a:xfrm>
        </p:grpSpPr>
        <p:sp>
          <p:nvSpPr>
            <p:cNvPr id="1048614" name="Subtitle 2"/>
            <p:cNvSpPr txBox="1"/>
            <p:nvPr/>
          </p:nvSpPr>
          <p:spPr>
            <a:xfrm>
              <a:off x="7218512" y="2336886"/>
              <a:ext cx="937619" cy="41119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PEDUL</a:t>
              </a:r>
              <a:r>
                <a:rPr lang="id-ID" sz="1200" b="1" dirty="0">
                  <a:solidFill>
                    <a:srgbClr val="002060"/>
                  </a:solidFill>
                </a:rPr>
                <a:t>I</a:t>
              </a:r>
            </a:p>
          </p:txBody>
        </p:sp>
        <p:sp>
          <p:nvSpPr>
            <p:cNvPr id="1048615" name="Subtitle 2"/>
            <p:cNvSpPr txBox="1"/>
            <p:nvPr/>
          </p:nvSpPr>
          <p:spPr>
            <a:xfrm>
              <a:off x="5971213" y="2336886"/>
              <a:ext cx="1201012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INOVATIF</a:t>
              </a:r>
            </a:p>
          </p:txBody>
        </p:sp>
        <p:sp>
          <p:nvSpPr>
            <p:cNvPr id="1048616" name="Subtitle 2"/>
            <p:cNvSpPr txBox="1"/>
            <p:nvPr/>
          </p:nvSpPr>
          <p:spPr>
            <a:xfrm>
              <a:off x="2972859" y="2399143"/>
              <a:ext cx="1353481" cy="35770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INTEGRITAS</a:t>
              </a:r>
            </a:p>
          </p:txBody>
        </p:sp>
        <p:sp>
          <p:nvSpPr>
            <p:cNvPr id="1048617" name="Subtitle 2"/>
            <p:cNvSpPr txBox="1"/>
            <p:nvPr/>
          </p:nvSpPr>
          <p:spPr>
            <a:xfrm>
              <a:off x="4398460" y="2373558"/>
              <a:ext cx="1589450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PROFESIONA</a:t>
              </a:r>
              <a:r>
                <a:rPr lang="id-ID" sz="1200" b="1" dirty="0">
                  <a:solidFill>
                    <a:srgbClr val="002060"/>
                  </a:solidFill>
                </a:rPr>
                <a:t>L</a:t>
              </a:r>
            </a:p>
          </p:txBody>
        </p:sp>
        <p:pic>
          <p:nvPicPr>
            <p:cNvPr id="2097178" name="Picture 1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6639" y="2341852"/>
              <a:ext cx="496882" cy="496882"/>
            </a:xfrm>
            <a:prstGeom prst="rect">
              <a:avLst/>
            </a:prstGeom>
          </p:spPr>
        </p:pic>
        <p:pic>
          <p:nvPicPr>
            <p:cNvPr id="2097179" name="Picture 1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698" y="2307263"/>
              <a:ext cx="531471" cy="531471"/>
            </a:xfrm>
            <a:prstGeom prst="rect">
              <a:avLst/>
            </a:prstGeom>
          </p:spPr>
        </p:pic>
        <p:pic>
          <p:nvPicPr>
            <p:cNvPr id="2097180" name="Picture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6716" y="2366294"/>
              <a:ext cx="457868" cy="451764"/>
            </a:xfrm>
            <a:prstGeom prst="rect">
              <a:avLst/>
            </a:prstGeom>
          </p:spPr>
        </p:pic>
        <p:pic>
          <p:nvPicPr>
            <p:cNvPr id="2097181" name="Picture 1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9427" y="2371405"/>
              <a:ext cx="532455" cy="467329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C239F29-644A-B548-838A-725EA156703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60" t="19775" b="20536"/>
          <a:stretch/>
        </p:blipFill>
        <p:spPr>
          <a:xfrm>
            <a:off x="10613036" y="919601"/>
            <a:ext cx="1525297" cy="74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>
          <a:xfrm>
            <a:off x="680321" y="1099334"/>
            <a:ext cx="9613861" cy="734831"/>
          </a:xfrm>
        </p:spPr>
        <p:txBody>
          <a:bodyPr>
            <a:noAutofit/>
          </a:bodyPr>
          <a:lstStyle/>
          <a:p>
            <a:pPr algn="ctr"/>
            <a:r>
              <a:rPr lang="id-ID" sz="4000" b="1" dirty="0">
                <a:solidFill>
                  <a:srgbClr val="FFFF00"/>
                </a:solidFill>
              </a:rPr>
              <a:t>Memantau dan Mengendalikan Kegiatan Aksi Perubahan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0486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CEK LIST PRA PELAKSANAAN</a:t>
            </a:r>
          </a:p>
          <a:p>
            <a:r>
              <a:rPr lang="en-US" sz="3600" dirty="0"/>
              <a:t>STRATEGI PELAKSANAAN</a:t>
            </a:r>
          </a:p>
          <a:p>
            <a:r>
              <a:rPr lang="en-US" sz="3600" dirty="0"/>
              <a:t>SISTEM PEMANTAUAN &amp; PENGENDALIAN AKSI PRUBAHAN</a:t>
            </a:r>
          </a:p>
        </p:txBody>
      </p:sp>
      <p:grpSp>
        <p:nvGrpSpPr>
          <p:cNvPr id="42" name="Group 65"/>
          <p:cNvGrpSpPr/>
          <p:nvPr/>
        </p:nvGrpSpPr>
        <p:grpSpPr>
          <a:xfrm>
            <a:off x="1186740" y="6315636"/>
            <a:ext cx="5745668" cy="246519"/>
            <a:chOff x="2566639" y="2307263"/>
            <a:chExt cx="5589492" cy="531471"/>
          </a:xfrm>
        </p:grpSpPr>
        <p:sp>
          <p:nvSpPr>
            <p:cNvPr id="1048608" name="Subtitle 2"/>
            <p:cNvSpPr txBox="1"/>
            <p:nvPr/>
          </p:nvSpPr>
          <p:spPr>
            <a:xfrm>
              <a:off x="7218512" y="2336886"/>
              <a:ext cx="937619" cy="41119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PEDUL</a:t>
              </a:r>
              <a:r>
                <a:rPr lang="id-ID" sz="1200" b="1" dirty="0">
                  <a:solidFill>
                    <a:srgbClr val="002060"/>
                  </a:solidFill>
                </a:rPr>
                <a:t>I</a:t>
              </a:r>
            </a:p>
          </p:txBody>
        </p:sp>
        <p:sp>
          <p:nvSpPr>
            <p:cNvPr id="1048609" name="Subtitle 2"/>
            <p:cNvSpPr txBox="1"/>
            <p:nvPr/>
          </p:nvSpPr>
          <p:spPr>
            <a:xfrm>
              <a:off x="5971213" y="2336886"/>
              <a:ext cx="1201012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INOVATIF</a:t>
              </a:r>
            </a:p>
          </p:txBody>
        </p:sp>
        <p:sp>
          <p:nvSpPr>
            <p:cNvPr id="1048610" name="Subtitle 2"/>
            <p:cNvSpPr txBox="1"/>
            <p:nvPr/>
          </p:nvSpPr>
          <p:spPr>
            <a:xfrm>
              <a:off x="2972859" y="2399143"/>
              <a:ext cx="1353481" cy="35770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INTEGRITAS</a:t>
              </a:r>
            </a:p>
          </p:txBody>
        </p:sp>
        <p:sp>
          <p:nvSpPr>
            <p:cNvPr id="1048611" name="Subtitle 2"/>
            <p:cNvSpPr txBox="1"/>
            <p:nvPr/>
          </p:nvSpPr>
          <p:spPr>
            <a:xfrm>
              <a:off x="4398460" y="2373558"/>
              <a:ext cx="1589450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PROFESIONA</a:t>
              </a:r>
              <a:r>
                <a:rPr lang="id-ID" sz="1200" b="1" dirty="0">
                  <a:solidFill>
                    <a:srgbClr val="002060"/>
                  </a:solidFill>
                </a:rPr>
                <a:t>L</a:t>
              </a:r>
            </a:p>
          </p:txBody>
        </p:sp>
        <p:pic>
          <p:nvPicPr>
            <p:cNvPr id="2097173" name="Picture 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6639" y="2341852"/>
              <a:ext cx="496882" cy="496882"/>
            </a:xfrm>
            <a:prstGeom prst="rect">
              <a:avLst/>
            </a:prstGeom>
          </p:spPr>
        </p:pic>
        <p:pic>
          <p:nvPicPr>
            <p:cNvPr id="2097174" name="Picture 1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698" y="2307263"/>
              <a:ext cx="531471" cy="531471"/>
            </a:xfrm>
            <a:prstGeom prst="rect">
              <a:avLst/>
            </a:prstGeom>
          </p:spPr>
        </p:pic>
        <p:pic>
          <p:nvPicPr>
            <p:cNvPr id="2097175" name="Picture 1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6716" y="2366294"/>
              <a:ext cx="457868" cy="451764"/>
            </a:xfrm>
            <a:prstGeom prst="rect">
              <a:avLst/>
            </a:prstGeom>
          </p:spPr>
        </p:pic>
        <p:pic>
          <p:nvPicPr>
            <p:cNvPr id="2097176" name="Picture 1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9427" y="2371405"/>
              <a:ext cx="532455" cy="467329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CC50DEEB-D189-1441-BBFE-668F2261C88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60" t="19775" b="20536"/>
          <a:stretch/>
        </p:blipFill>
        <p:spPr>
          <a:xfrm>
            <a:off x="10613036" y="919601"/>
            <a:ext cx="1525297" cy="74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>
          <a:xfrm>
            <a:off x="680321" y="965770"/>
            <a:ext cx="9613861" cy="868395"/>
          </a:xfrm>
        </p:spPr>
        <p:txBody>
          <a:bodyPr>
            <a:normAutofit fontScale="90000"/>
          </a:bodyPr>
          <a:lstStyle/>
          <a:p>
            <a:pPr algn="ctr"/>
            <a:r>
              <a:rPr lang="id-ID" sz="4400" b="1" dirty="0">
                <a:solidFill>
                  <a:srgbClr val="FFFF00"/>
                </a:solidFill>
              </a:rPr>
              <a:t>Mendokumentasikan Kegiatan</a:t>
            </a:r>
            <a:br>
              <a:rPr lang="id-ID" sz="4400" b="1" dirty="0">
                <a:solidFill>
                  <a:srgbClr val="FFFF00"/>
                </a:solidFill>
              </a:rPr>
            </a:br>
            <a:r>
              <a:rPr lang="id-ID" sz="4400" b="1" dirty="0">
                <a:solidFill>
                  <a:srgbClr val="FFFF00"/>
                </a:solidFill>
              </a:rPr>
              <a:t> Aksi Perubahan</a:t>
            </a:r>
            <a:r>
              <a:rPr lang="en-US" sz="4400" b="1" dirty="0">
                <a:solidFill>
                  <a:srgbClr val="FFFF00"/>
                </a:solidFill>
              </a:rPr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048619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737843" cy="3599316"/>
          </a:xfrm>
        </p:spPr>
        <p:txBody>
          <a:bodyPr>
            <a:normAutofit fontScale="95000"/>
          </a:bodyPr>
          <a:lstStyle/>
          <a:p>
            <a:r>
              <a:rPr lang="en-US" sz="4000" dirty="0" err="1" smtClean="0"/>
              <a:t>Jenis</a:t>
            </a:r>
            <a:r>
              <a:rPr lang="en-US" sz="4000" dirty="0" smtClean="0"/>
              <a:t> </a:t>
            </a:r>
            <a:r>
              <a:rPr lang="en-US" sz="4000" dirty="0" err="1" smtClean="0"/>
              <a:t>dokumen</a:t>
            </a:r>
            <a:r>
              <a:rPr lang="en-US" sz="4000" dirty="0" smtClean="0"/>
              <a:t> </a:t>
            </a:r>
            <a:r>
              <a:rPr lang="en-US" sz="4000" dirty="0" err="1"/>
              <a:t>A</a:t>
            </a:r>
            <a:r>
              <a:rPr lang="en-US" sz="4000" dirty="0" err="1" smtClean="0"/>
              <a:t>ksi</a:t>
            </a:r>
            <a:r>
              <a:rPr lang="en-US" sz="4000" dirty="0" smtClean="0"/>
              <a:t> </a:t>
            </a:r>
            <a:r>
              <a:rPr lang="en-US" sz="4000" dirty="0" err="1" smtClean="0"/>
              <a:t>Perubahan</a:t>
            </a:r>
            <a:endParaRPr lang="en-US" sz="4000" dirty="0" smtClean="0"/>
          </a:p>
          <a:p>
            <a:r>
              <a:rPr lang="en-US" sz="4000" dirty="0" err="1" smtClean="0"/>
              <a:t>Dokumen</a:t>
            </a:r>
            <a:r>
              <a:rPr lang="en-US" sz="4000" dirty="0" smtClean="0"/>
              <a:t> </a:t>
            </a:r>
            <a:r>
              <a:rPr lang="en-US" sz="4000" dirty="0" err="1" smtClean="0"/>
              <a:t>utama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pendukung</a:t>
            </a:r>
            <a:endParaRPr lang="en-US" sz="4000" dirty="0" smtClean="0"/>
          </a:p>
          <a:p>
            <a:r>
              <a:rPr lang="en-US" sz="4000" dirty="0" err="1" smtClean="0"/>
              <a:t>Penempatan</a:t>
            </a:r>
            <a:r>
              <a:rPr lang="en-US" sz="4000" dirty="0" smtClean="0"/>
              <a:t> </a:t>
            </a:r>
            <a:r>
              <a:rPr lang="en-US" sz="4000" dirty="0" err="1" smtClean="0"/>
              <a:t>dokumen</a:t>
            </a:r>
            <a:r>
              <a:rPr lang="en-US" sz="4000" dirty="0" smtClean="0"/>
              <a:t> </a:t>
            </a:r>
            <a:r>
              <a:rPr lang="en-US" sz="4000" dirty="0" err="1" smtClean="0"/>
              <a:t>sebagai</a:t>
            </a:r>
            <a:r>
              <a:rPr lang="en-US" sz="4000" dirty="0" smtClean="0"/>
              <a:t> evidence </a:t>
            </a:r>
            <a:r>
              <a:rPr lang="en-US" sz="4000" dirty="0" err="1" smtClean="0"/>
              <a:t>pada</a:t>
            </a:r>
            <a:r>
              <a:rPr lang="en-US" sz="4000" dirty="0" smtClean="0"/>
              <a:t> </a:t>
            </a:r>
            <a:r>
              <a:rPr lang="en-US" sz="4000" dirty="0" err="1"/>
              <a:t>L</a:t>
            </a:r>
            <a:r>
              <a:rPr lang="en-US" sz="4000" dirty="0" err="1" smtClean="0"/>
              <a:t>aporan</a:t>
            </a:r>
            <a:r>
              <a:rPr lang="en-US" sz="4000" dirty="0" smtClean="0"/>
              <a:t> </a:t>
            </a:r>
            <a:r>
              <a:rPr lang="en-US" sz="4000" dirty="0" err="1"/>
              <a:t>A</a:t>
            </a:r>
            <a:r>
              <a:rPr lang="en-US" sz="4000" dirty="0" err="1" smtClean="0"/>
              <a:t>ksi</a:t>
            </a:r>
            <a:r>
              <a:rPr lang="en-US" sz="4000" dirty="0" smtClean="0"/>
              <a:t> </a:t>
            </a:r>
            <a:r>
              <a:rPr lang="en-US" sz="4000" dirty="0" err="1"/>
              <a:t>P</a:t>
            </a:r>
            <a:r>
              <a:rPr lang="en-US" sz="4000" dirty="0" err="1" smtClean="0"/>
              <a:t>erubahan</a:t>
            </a:r>
            <a:endParaRPr lang="en-US" sz="4000" dirty="0" smtClean="0"/>
          </a:p>
          <a:p>
            <a:endParaRPr lang="en-US" sz="4000" dirty="0"/>
          </a:p>
        </p:txBody>
      </p:sp>
      <p:grpSp>
        <p:nvGrpSpPr>
          <p:cNvPr id="46" name="Group 65"/>
          <p:cNvGrpSpPr/>
          <p:nvPr/>
        </p:nvGrpSpPr>
        <p:grpSpPr>
          <a:xfrm>
            <a:off x="842495" y="6315636"/>
            <a:ext cx="5745668" cy="246519"/>
            <a:chOff x="2566639" y="2307263"/>
            <a:chExt cx="5589492" cy="531471"/>
          </a:xfrm>
        </p:grpSpPr>
        <p:sp>
          <p:nvSpPr>
            <p:cNvPr id="1048620" name="Subtitle 2"/>
            <p:cNvSpPr txBox="1"/>
            <p:nvPr/>
          </p:nvSpPr>
          <p:spPr>
            <a:xfrm>
              <a:off x="7218512" y="2336886"/>
              <a:ext cx="937619" cy="41119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PEDUL</a:t>
              </a:r>
              <a:r>
                <a:rPr lang="id-ID" sz="1200" b="1" dirty="0">
                  <a:solidFill>
                    <a:srgbClr val="002060"/>
                  </a:solidFill>
                </a:rPr>
                <a:t>I</a:t>
              </a:r>
            </a:p>
          </p:txBody>
        </p:sp>
        <p:sp>
          <p:nvSpPr>
            <p:cNvPr id="1048621" name="Subtitle 2"/>
            <p:cNvSpPr txBox="1"/>
            <p:nvPr/>
          </p:nvSpPr>
          <p:spPr>
            <a:xfrm>
              <a:off x="5971213" y="2336886"/>
              <a:ext cx="1201012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INOVATIF</a:t>
              </a:r>
            </a:p>
          </p:txBody>
        </p:sp>
        <p:sp>
          <p:nvSpPr>
            <p:cNvPr id="1048622" name="Subtitle 2"/>
            <p:cNvSpPr txBox="1"/>
            <p:nvPr/>
          </p:nvSpPr>
          <p:spPr>
            <a:xfrm>
              <a:off x="2972859" y="2399143"/>
              <a:ext cx="1353481" cy="35770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INTEGRITAS</a:t>
              </a:r>
            </a:p>
          </p:txBody>
        </p:sp>
        <p:sp>
          <p:nvSpPr>
            <p:cNvPr id="1048623" name="Subtitle 2"/>
            <p:cNvSpPr txBox="1"/>
            <p:nvPr/>
          </p:nvSpPr>
          <p:spPr>
            <a:xfrm>
              <a:off x="4398460" y="2373558"/>
              <a:ext cx="1589450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PROFESIONA</a:t>
              </a:r>
              <a:r>
                <a:rPr lang="id-ID" sz="1200" b="1" dirty="0">
                  <a:solidFill>
                    <a:srgbClr val="002060"/>
                  </a:solidFill>
                </a:rPr>
                <a:t>L</a:t>
              </a:r>
            </a:p>
          </p:txBody>
        </p:sp>
        <p:pic>
          <p:nvPicPr>
            <p:cNvPr id="2097184" name="Picture 1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6639" y="2341852"/>
              <a:ext cx="496882" cy="496882"/>
            </a:xfrm>
            <a:prstGeom prst="rect">
              <a:avLst/>
            </a:prstGeom>
          </p:spPr>
        </p:pic>
        <p:pic>
          <p:nvPicPr>
            <p:cNvPr id="2097185" name="Picture 1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698" y="2307263"/>
              <a:ext cx="531471" cy="531471"/>
            </a:xfrm>
            <a:prstGeom prst="rect">
              <a:avLst/>
            </a:prstGeom>
          </p:spPr>
        </p:pic>
        <p:pic>
          <p:nvPicPr>
            <p:cNvPr id="2097186" name="Picture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6716" y="2366294"/>
              <a:ext cx="457868" cy="451764"/>
            </a:xfrm>
            <a:prstGeom prst="rect">
              <a:avLst/>
            </a:prstGeom>
          </p:spPr>
        </p:pic>
        <p:pic>
          <p:nvPicPr>
            <p:cNvPr id="2097187" name="Picture 1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9427" y="2371405"/>
              <a:ext cx="532455" cy="467329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0FE70EAB-CE8F-804A-9E33-B4E61FB21D1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60" t="19775" b="20536"/>
          <a:stretch/>
        </p:blipFill>
        <p:spPr>
          <a:xfrm>
            <a:off x="10613036" y="919601"/>
            <a:ext cx="1525297" cy="74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>
          <a:xfrm>
            <a:off x="680321" y="1089060"/>
            <a:ext cx="9613861" cy="745105"/>
          </a:xfrm>
        </p:spPr>
        <p:txBody>
          <a:bodyPr>
            <a:noAutofit/>
          </a:bodyPr>
          <a:lstStyle/>
          <a:p>
            <a:pPr algn="ctr"/>
            <a:r>
              <a:rPr lang="id-ID" sz="4000" b="1" dirty="0" err="1">
                <a:solidFill>
                  <a:srgbClr val="FFFF00"/>
                </a:solidFill>
              </a:rPr>
              <a:t>Showcasing</a:t>
            </a:r>
            <a:r>
              <a:rPr lang="id-ID" sz="4000" b="1" dirty="0">
                <a:solidFill>
                  <a:srgbClr val="FFFF00"/>
                </a:solidFill>
              </a:rPr>
              <a:t> Hasil Perubahan Peningkatan Kinerja Organisasi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04864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833" lnSpcReduction="10000"/>
          </a:bodyPr>
          <a:lstStyle/>
          <a:p>
            <a:r>
              <a:rPr lang="id-ID" sz="4400" dirty="0"/>
              <a:t>Mengumpulkan Data, Memvalidasi Capaian dan Testimoni Keberhasilan Perubahan</a:t>
            </a:r>
            <a:endParaRPr lang="en-US" sz="4400" dirty="0"/>
          </a:p>
          <a:p>
            <a:r>
              <a:rPr lang="id-ID" sz="4400" dirty="0"/>
              <a:t>Menyusun Laporan Hasil </a:t>
            </a:r>
            <a:r>
              <a:rPr lang="id-ID" sz="4400" dirty="0" smtClean="0"/>
              <a:t>Perubahan</a:t>
            </a:r>
            <a:endParaRPr lang="en-US" sz="4400" dirty="0"/>
          </a:p>
          <a:p>
            <a:r>
              <a:rPr lang="id-ID" sz="4400" dirty="0"/>
              <a:t>Menyusun Bahan Tayang, Video, dan </a:t>
            </a:r>
            <a:r>
              <a:rPr lang="id-ID" sz="4400" dirty="0" err="1"/>
              <a:t>Testimonial</a:t>
            </a:r>
            <a:r>
              <a:rPr lang="id-ID" sz="4400" dirty="0"/>
              <a:t> </a:t>
            </a:r>
            <a:r>
              <a:rPr lang="id-ID" sz="4400" dirty="0" err="1"/>
              <a:t>Evidence</a:t>
            </a:r>
            <a:endParaRPr lang="en-US" sz="4400" dirty="0"/>
          </a:p>
          <a:p>
            <a:endParaRPr lang="en-US" dirty="0"/>
          </a:p>
        </p:txBody>
      </p:sp>
      <p:grpSp>
        <p:nvGrpSpPr>
          <p:cNvPr id="53" name="Group 65"/>
          <p:cNvGrpSpPr/>
          <p:nvPr/>
        </p:nvGrpSpPr>
        <p:grpSpPr>
          <a:xfrm>
            <a:off x="842495" y="6315636"/>
            <a:ext cx="5745668" cy="246519"/>
            <a:chOff x="2566639" y="2307263"/>
            <a:chExt cx="5589492" cy="531471"/>
          </a:xfrm>
        </p:grpSpPr>
        <p:sp>
          <p:nvSpPr>
            <p:cNvPr id="1048645" name="Subtitle 2"/>
            <p:cNvSpPr txBox="1"/>
            <p:nvPr/>
          </p:nvSpPr>
          <p:spPr>
            <a:xfrm>
              <a:off x="7218512" y="2336886"/>
              <a:ext cx="937619" cy="41119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PEDUL</a:t>
              </a:r>
              <a:r>
                <a:rPr lang="id-ID" sz="1200" b="1" dirty="0">
                  <a:solidFill>
                    <a:srgbClr val="002060"/>
                  </a:solidFill>
                </a:rPr>
                <a:t>I</a:t>
              </a:r>
            </a:p>
          </p:txBody>
        </p:sp>
        <p:sp>
          <p:nvSpPr>
            <p:cNvPr id="1048646" name="Subtitle 2"/>
            <p:cNvSpPr txBox="1"/>
            <p:nvPr/>
          </p:nvSpPr>
          <p:spPr>
            <a:xfrm>
              <a:off x="5971213" y="2336886"/>
              <a:ext cx="1201012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INOVATIF</a:t>
              </a:r>
            </a:p>
          </p:txBody>
        </p:sp>
        <p:sp>
          <p:nvSpPr>
            <p:cNvPr id="1048647" name="Subtitle 2"/>
            <p:cNvSpPr txBox="1"/>
            <p:nvPr/>
          </p:nvSpPr>
          <p:spPr>
            <a:xfrm>
              <a:off x="2972859" y="2399143"/>
              <a:ext cx="1353481" cy="35770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INTEGRITAS</a:t>
              </a:r>
            </a:p>
          </p:txBody>
        </p:sp>
        <p:sp>
          <p:nvSpPr>
            <p:cNvPr id="1048648" name="Subtitle 2"/>
            <p:cNvSpPr txBox="1"/>
            <p:nvPr/>
          </p:nvSpPr>
          <p:spPr>
            <a:xfrm>
              <a:off x="4398460" y="2373558"/>
              <a:ext cx="1589450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PROFESIONA</a:t>
              </a:r>
              <a:r>
                <a:rPr lang="id-ID" sz="1200" b="1" dirty="0">
                  <a:solidFill>
                    <a:srgbClr val="002060"/>
                  </a:solidFill>
                </a:rPr>
                <a:t>L</a:t>
              </a:r>
            </a:p>
          </p:txBody>
        </p:sp>
        <p:pic>
          <p:nvPicPr>
            <p:cNvPr id="2097204" name="Picture 1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6639" y="2341852"/>
              <a:ext cx="496882" cy="496882"/>
            </a:xfrm>
            <a:prstGeom prst="rect">
              <a:avLst/>
            </a:prstGeom>
          </p:spPr>
        </p:pic>
        <p:pic>
          <p:nvPicPr>
            <p:cNvPr id="2097205" name="Picture 1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698" y="2307263"/>
              <a:ext cx="531471" cy="531471"/>
            </a:xfrm>
            <a:prstGeom prst="rect">
              <a:avLst/>
            </a:prstGeom>
          </p:spPr>
        </p:pic>
        <p:pic>
          <p:nvPicPr>
            <p:cNvPr id="2097206" name="Picture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6716" y="2366294"/>
              <a:ext cx="457868" cy="451764"/>
            </a:xfrm>
            <a:prstGeom prst="rect">
              <a:avLst/>
            </a:prstGeom>
          </p:spPr>
        </p:pic>
        <p:pic>
          <p:nvPicPr>
            <p:cNvPr id="2097207" name="Picture 1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9427" y="2371405"/>
              <a:ext cx="532455" cy="467329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EF47F70B-9718-4145-99B9-73C7AD33B76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60" t="19775" b="20536"/>
          <a:stretch/>
        </p:blipFill>
        <p:spPr>
          <a:xfrm>
            <a:off x="10613036" y="919601"/>
            <a:ext cx="1525297" cy="74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d-ID" b="1" dirty="0">
                <a:solidFill>
                  <a:srgbClr val="FFFF00"/>
                </a:solidFill>
              </a:rPr>
              <a:t>Pembuktian Perubahan Peningkatan Kinerja Organisasi Secara Efektif dan Efisien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04865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8333" lnSpcReduction="10000"/>
          </a:bodyPr>
          <a:lstStyle/>
          <a:p>
            <a:pPr lvl="1"/>
            <a:r>
              <a:rPr lang="id-ID" sz="4400" dirty="0"/>
              <a:t>Mempresentasikan Bukti Bukti </a:t>
            </a:r>
            <a:r>
              <a:rPr lang="id-ID" sz="4400" dirty="0" smtClean="0"/>
              <a:t>Perubah</a:t>
            </a:r>
            <a:r>
              <a:rPr lang="en-US" sz="4400" dirty="0" smtClean="0"/>
              <a:t>an</a:t>
            </a:r>
            <a:endParaRPr lang="en-US" sz="4400" dirty="0"/>
          </a:p>
          <a:p>
            <a:pPr lvl="1"/>
            <a:r>
              <a:rPr lang="id-ID" sz="4400" dirty="0"/>
              <a:t>Memvalidasi efektifitas dan efisien hasil perubahan </a:t>
            </a:r>
            <a:endParaRPr lang="en-US" sz="4400" dirty="0" smtClean="0"/>
          </a:p>
          <a:p>
            <a:pPr lvl="1"/>
            <a:r>
              <a:rPr lang="id-ID" sz="4400" dirty="0" smtClean="0"/>
              <a:t>Memastikan </a:t>
            </a:r>
            <a:r>
              <a:rPr lang="id-ID" sz="4400" dirty="0"/>
              <a:t>terencananya peningkatan berkelanjutan </a:t>
            </a:r>
            <a:endParaRPr lang="en-US" sz="4400" dirty="0" smtClean="0"/>
          </a:p>
          <a:p>
            <a:endParaRPr lang="en-US" dirty="0"/>
          </a:p>
        </p:txBody>
      </p:sp>
      <p:grpSp>
        <p:nvGrpSpPr>
          <p:cNvPr id="55" name="Group 65"/>
          <p:cNvGrpSpPr/>
          <p:nvPr/>
        </p:nvGrpSpPr>
        <p:grpSpPr>
          <a:xfrm>
            <a:off x="842495" y="5936190"/>
            <a:ext cx="5745668" cy="625966"/>
            <a:chOff x="2566639" y="2307263"/>
            <a:chExt cx="5589492" cy="531471"/>
          </a:xfrm>
        </p:grpSpPr>
        <p:sp>
          <p:nvSpPr>
            <p:cNvPr id="1048651" name="Subtitle 2"/>
            <p:cNvSpPr txBox="1"/>
            <p:nvPr/>
          </p:nvSpPr>
          <p:spPr>
            <a:xfrm>
              <a:off x="7218512" y="2336886"/>
              <a:ext cx="937619" cy="41119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PEDUL</a:t>
              </a:r>
              <a:r>
                <a:rPr lang="id-ID" sz="1200" b="1" dirty="0">
                  <a:solidFill>
                    <a:srgbClr val="002060"/>
                  </a:solidFill>
                </a:rPr>
                <a:t>I</a:t>
              </a:r>
            </a:p>
          </p:txBody>
        </p:sp>
        <p:sp>
          <p:nvSpPr>
            <p:cNvPr id="1048652" name="Subtitle 2"/>
            <p:cNvSpPr txBox="1"/>
            <p:nvPr/>
          </p:nvSpPr>
          <p:spPr>
            <a:xfrm>
              <a:off x="5971213" y="2336886"/>
              <a:ext cx="1201012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INOVATIF</a:t>
              </a:r>
            </a:p>
          </p:txBody>
        </p:sp>
        <p:sp>
          <p:nvSpPr>
            <p:cNvPr id="1048653" name="Subtitle 2"/>
            <p:cNvSpPr txBox="1"/>
            <p:nvPr/>
          </p:nvSpPr>
          <p:spPr>
            <a:xfrm>
              <a:off x="2972859" y="2399143"/>
              <a:ext cx="1353481" cy="35770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INTEGRITAS</a:t>
              </a:r>
            </a:p>
          </p:txBody>
        </p:sp>
        <p:sp>
          <p:nvSpPr>
            <p:cNvPr id="1048654" name="Subtitle 2"/>
            <p:cNvSpPr txBox="1"/>
            <p:nvPr/>
          </p:nvSpPr>
          <p:spPr>
            <a:xfrm>
              <a:off x="4398460" y="2373558"/>
              <a:ext cx="1589450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PROFESIONA</a:t>
              </a:r>
              <a:r>
                <a:rPr lang="id-ID" sz="1200" b="1" dirty="0">
                  <a:solidFill>
                    <a:srgbClr val="002060"/>
                  </a:solidFill>
                </a:rPr>
                <a:t>L</a:t>
              </a:r>
            </a:p>
          </p:txBody>
        </p:sp>
        <p:pic>
          <p:nvPicPr>
            <p:cNvPr id="2097210" name="Picture 1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6639" y="2341852"/>
              <a:ext cx="496882" cy="496882"/>
            </a:xfrm>
            <a:prstGeom prst="rect">
              <a:avLst/>
            </a:prstGeom>
          </p:spPr>
        </p:pic>
        <p:pic>
          <p:nvPicPr>
            <p:cNvPr id="2097211" name="Picture 1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698" y="2307263"/>
              <a:ext cx="531471" cy="531471"/>
            </a:xfrm>
            <a:prstGeom prst="rect">
              <a:avLst/>
            </a:prstGeom>
          </p:spPr>
        </p:pic>
        <p:pic>
          <p:nvPicPr>
            <p:cNvPr id="2097212" name="Picture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6716" y="2366294"/>
              <a:ext cx="457868" cy="451764"/>
            </a:xfrm>
            <a:prstGeom prst="rect">
              <a:avLst/>
            </a:prstGeom>
          </p:spPr>
        </p:pic>
        <p:pic>
          <p:nvPicPr>
            <p:cNvPr id="2097213" name="Picture 1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9427" y="2371405"/>
              <a:ext cx="532455" cy="467329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0C9716EC-B215-DF49-8387-775222802F0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60" t="19775" b="20536"/>
          <a:stretch/>
        </p:blipFill>
        <p:spPr>
          <a:xfrm>
            <a:off x="10613036" y="919601"/>
            <a:ext cx="1525297" cy="74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>
          <a:xfrm>
            <a:off x="680321" y="845696"/>
            <a:ext cx="9613861" cy="1080938"/>
          </a:xfrm>
        </p:spPr>
        <p:txBody>
          <a:bodyPr>
            <a:noAutofit/>
          </a:bodyPr>
          <a:lstStyle/>
          <a:p>
            <a:pPr algn="ctr"/>
            <a:r>
              <a:rPr lang="id-ID" b="1" dirty="0">
                <a:solidFill>
                  <a:srgbClr val="FFFF00"/>
                </a:solidFill>
              </a:rPr>
              <a:t>Mengumpulkan Data, Memvalidasi Capaian dan Testimoni Keberhasilan Perubahan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048656" name="Content Placeholder 2"/>
          <p:cNvSpPr>
            <a:spLocks noGrp="1"/>
          </p:cNvSpPr>
          <p:nvPr>
            <p:ph idx="1"/>
          </p:nvPr>
        </p:nvSpPr>
        <p:spPr>
          <a:xfrm>
            <a:off x="209862" y="1926634"/>
            <a:ext cx="11812249" cy="43413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Pengumpulan</a:t>
            </a:r>
            <a:r>
              <a:rPr lang="en-US" dirty="0"/>
              <a:t> Data:</a:t>
            </a:r>
          </a:p>
          <a:p>
            <a:r>
              <a:rPr lang="en-US" dirty="0" err="1"/>
              <a:t>Mereview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indikator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r>
              <a:rPr lang="en-US" dirty="0"/>
              <a:t> </a:t>
            </a:r>
            <a:r>
              <a:rPr lang="en-US" dirty="0" err="1"/>
              <a:t>perubahan</a:t>
            </a:r>
            <a:endParaRPr lang="en-US" dirty="0"/>
          </a:p>
          <a:p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sejalan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indikator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r>
              <a:rPr lang="en-US" dirty="0"/>
              <a:t> </a:t>
            </a:r>
            <a:r>
              <a:rPr lang="en-US" dirty="0" err="1"/>
              <a:t>perubahan</a:t>
            </a:r>
            <a:endParaRPr lang="en-US" dirty="0"/>
          </a:p>
          <a:p>
            <a:r>
              <a:rPr lang="en-US" dirty="0" err="1"/>
              <a:t>Mengumpulkan</a:t>
            </a:r>
            <a:r>
              <a:rPr lang="en-US" dirty="0"/>
              <a:t> data </a:t>
            </a:r>
            <a:r>
              <a:rPr lang="en-US" dirty="0" err="1"/>
              <a:t>kegiatan</a:t>
            </a:r>
            <a:r>
              <a:rPr lang="en-US" dirty="0"/>
              <a:t>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proses </a:t>
            </a:r>
            <a:r>
              <a:rPr lang="en-US" dirty="0" err="1"/>
              <a:t>maupun</a:t>
            </a:r>
            <a:r>
              <a:rPr lang="en-US" dirty="0"/>
              <a:t> output </a:t>
            </a:r>
            <a:r>
              <a:rPr lang="en-US" dirty="0" err="1"/>
              <a:t>serta</a:t>
            </a:r>
            <a:r>
              <a:rPr lang="en-US" dirty="0"/>
              <a:t> outcome </a:t>
            </a:r>
            <a:r>
              <a:rPr lang="en-US" dirty="0" err="1"/>
              <a:t>kegiatan</a:t>
            </a:r>
            <a:endParaRPr lang="en-US" dirty="0"/>
          </a:p>
          <a:p>
            <a:r>
              <a:rPr lang="en-US" dirty="0" err="1"/>
              <a:t>Membedakan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proses </a:t>
            </a:r>
            <a:r>
              <a:rPr lang="en-US" dirty="0" err="1"/>
              <a:t>dan</a:t>
            </a:r>
            <a:r>
              <a:rPr lang="en-US" dirty="0"/>
              <a:t> output </a:t>
            </a:r>
            <a:r>
              <a:rPr lang="en-US" dirty="0" err="1"/>
              <a:t>kegiatan</a:t>
            </a:r>
            <a:r>
              <a:rPr lang="en-US" dirty="0"/>
              <a:t>. Hal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terkait</a:t>
            </a:r>
            <a:r>
              <a:rPr lang="en-US" dirty="0"/>
              <a:t> proses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juga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dokumentasi</a:t>
            </a:r>
            <a:r>
              <a:rPr lang="en-US" dirty="0"/>
              <a:t>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terkait</a:t>
            </a:r>
            <a:r>
              <a:rPr lang="en-US" dirty="0"/>
              <a:t> output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berfungsinya</a:t>
            </a:r>
            <a:r>
              <a:rPr lang="en-US" dirty="0"/>
              <a:t> output (outcome)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i="1" dirty="0"/>
              <a:t>evidence</a:t>
            </a:r>
            <a:r>
              <a:rPr lang="en-US" dirty="0"/>
              <a:t> </a:t>
            </a:r>
          </a:p>
          <a:p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output  </a:t>
            </a:r>
            <a:r>
              <a:rPr lang="en-US" dirty="0" err="1"/>
              <a:t>dan</a:t>
            </a:r>
            <a:r>
              <a:rPr lang="en-US" dirty="0"/>
              <a:t> outcome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aktualisasi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indikator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r>
              <a:rPr lang="en-US" dirty="0"/>
              <a:t> </a:t>
            </a:r>
            <a:r>
              <a:rPr lang="en-US" dirty="0" err="1"/>
              <a:t>perubahan</a:t>
            </a:r>
            <a:endParaRPr lang="en-US" dirty="0"/>
          </a:p>
          <a:p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outcome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bermakna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disampaikan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testimoni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para </a:t>
            </a:r>
            <a:r>
              <a:rPr lang="en-US" dirty="0" err="1"/>
              <a:t>pihak</a:t>
            </a:r>
            <a:r>
              <a:rPr lang="en-US" dirty="0"/>
              <a:t> yang </a:t>
            </a:r>
            <a:r>
              <a:rPr lang="en-US" dirty="0" err="1"/>
              <a:t>menyaksikan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merasakan</a:t>
            </a:r>
            <a:r>
              <a:rPr lang="en-US" dirty="0"/>
              <a:t> </a:t>
            </a: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output </a:t>
            </a:r>
            <a:r>
              <a:rPr lang="en-US" dirty="0" err="1"/>
              <a:t>kegiatan</a:t>
            </a:r>
            <a:r>
              <a:rPr lang="en-US" dirty="0"/>
              <a:t>.</a:t>
            </a:r>
          </a:p>
        </p:txBody>
      </p:sp>
      <p:grpSp>
        <p:nvGrpSpPr>
          <p:cNvPr id="57" name="Group 65"/>
          <p:cNvGrpSpPr/>
          <p:nvPr/>
        </p:nvGrpSpPr>
        <p:grpSpPr>
          <a:xfrm>
            <a:off x="842495" y="6315636"/>
            <a:ext cx="4781851" cy="414948"/>
            <a:chOff x="2566639" y="2307263"/>
            <a:chExt cx="5589492" cy="531471"/>
          </a:xfrm>
        </p:grpSpPr>
        <p:sp>
          <p:nvSpPr>
            <p:cNvPr id="1048657" name="Subtitle 2"/>
            <p:cNvSpPr txBox="1"/>
            <p:nvPr/>
          </p:nvSpPr>
          <p:spPr>
            <a:xfrm>
              <a:off x="7218512" y="2336886"/>
              <a:ext cx="937619" cy="41119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PEDUL</a:t>
              </a:r>
              <a:r>
                <a:rPr lang="id-ID" sz="1200" b="1" dirty="0">
                  <a:solidFill>
                    <a:srgbClr val="002060"/>
                  </a:solidFill>
                </a:rPr>
                <a:t>I</a:t>
              </a:r>
            </a:p>
          </p:txBody>
        </p:sp>
        <p:sp>
          <p:nvSpPr>
            <p:cNvPr id="1048658" name="Subtitle 2"/>
            <p:cNvSpPr txBox="1"/>
            <p:nvPr/>
          </p:nvSpPr>
          <p:spPr>
            <a:xfrm>
              <a:off x="5971213" y="2336886"/>
              <a:ext cx="1201012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INOVATIF</a:t>
              </a:r>
            </a:p>
          </p:txBody>
        </p:sp>
        <p:sp>
          <p:nvSpPr>
            <p:cNvPr id="1048659" name="Subtitle 2"/>
            <p:cNvSpPr txBox="1"/>
            <p:nvPr/>
          </p:nvSpPr>
          <p:spPr>
            <a:xfrm>
              <a:off x="2972859" y="2399143"/>
              <a:ext cx="1353481" cy="35770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INTEGRITAS</a:t>
              </a:r>
            </a:p>
          </p:txBody>
        </p:sp>
        <p:sp>
          <p:nvSpPr>
            <p:cNvPr id="1048660" name="Subtitle 2"/>
            <p:cNvSpPr txBox="1"/>
            <p:nvPr/>
          </p:nvSpPr>
          <p:spPr>
            <a:xfrm>
              <a:off x="4398460" y="2373558"/>
              <a:ext cx="1589450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PROFESIONA</a:t>
              </a:r>
              <a:r>
                <a:rPr lang="id-ID" sz="1200" b="1" dirty="0">
                  <a:solidFill>
                    <a:srgbClr val="002060"/>
                  </a:solidFill>
                </a:rPr>
                <a:t>L</a:t>
              </a:r>
            </a:p>
          </p:txBody>
        </p:sp>
        <p:pic>
          <p:nvPicPr>
            <p:cNvPr id="2097215" name="Picture 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6639" y="2341852"/>
              <a:ext cx="496882" cy="496882"/>
            </a:xfrm>
            <a:prstGeom prst="rect">
              <a:avLst/>
            </a:prstGeom>
          </p:spPr>
        </p:pic>
        <p:pic>
          <p:nvPicPr>
            <p:cNvPr id="2097216" name="Picture 1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698" y="2307263"/>
              <a:ext cx="531471" cy="531471"/>
            </a:xfrm>
            <a:prstGeom prst="rect">
              <a:avLst/>
            </a:prstGeom>
          </p:spPr>
        </p:pic>
        <p:pic>
          <p:nvPicPr>
            <p:cNvPr id="2097217" name="Picture 1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6716" y="2366294"/>
              <a:ext cx="457868" cy="451764"/>
            </a:xfrm>
            <a:prstGeom prst="rect">
              <a:avLst/>
            </a:prstGeom>
          </p:spPr>
        </p:pic>
        <p:pic>
          <p:nvPicPr>
            <p:cNvPr id="2097218" name="Picture 1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9427" y="2371405"/>
              <a:ext cx="532455" cy="467329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C7C437AD-2BEE-8147-8745-25D7A25A368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60" t="19775" b="20536"/>
          <a:stretch/>
        </p:blipFill>
        <p:spPr>
          <a:xfrm>
            <a:off x="10613036" y="919601"/>
            <a:ext cx="1525297" cy="74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d-ID" sz="4000" b="1" dirty="0">
                <a:solidFill>
                  <a:srgbClr val="FFFF00"/>
                </a:solidFill>
              </a:rPr>
              <a:t>Menyusun Laporan Hasil Perubahan Peningkatan Kinerja Organisasi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048662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1206879" cy="3855008"/>
          </a:xfrm>
        </p:spPr>
        <p:txBody>
          <a:bodyPr>
            <a:normAutofit fontScale="99167" lnSpcReduction="10000"/>
          </a:bodyPr>
          <a:lstStyle/>
          <a:p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b="1" dirty="0" err="1">
                <a:solidFill>
                  <a:srgbClr val="FFFF00"/>
                </a:solidFill>
              </a:rPr>
              <a:t>tidak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secara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spesifik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mengikuti</a:t>
            </a:r>
            <a:r>
              <a:rPr lang="en-US" b="1" dirty="0">
                <a:solidFill>
                  <a:srgbClr val="FFFF00"/>
                </a:solidFill>
              </a:rPr>
              <a:t> format </a:t>
            </a:r>
            <a:r>
              <a:rPr lang="en-US" b="1" dirty="0" err="1">
                <a:solidFill>
                  <a:srgbClr val="FFFF00"/>
                </a:solidFill>
              </a:rPr>
              <a:t>tertentu</a:t>
            </a:r>
            <a:r>
              <a:rPr lang="en-US" dirty="0"/>
              <a:t>.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lazimnya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,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mendeskripsikan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rancangan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; </a:t>
            </a:r>
            <a:r>
              <a:rPr lang="en-US" dirty="0" err="1"/>
              <a:t>mendeskripsikan</a:t>
            </a:r>
            <a:r>
              <a:rPr lang="en-US" dirty="0"/>
              <a:t> proses </a:t>
            </a:r>
            <a:r>
              <a:rPr lang="en-US" dirty="0" err="1"/>
              <a:t>pencapainnya</a:t>
            </a:r>
            <a:r>
              <a:rPr lang="en-US" dirty="0"/>
              <a:t>; </a:t>
            </a:r>
            <a:r>
              <a:rPr lang="en-US" dirty="0" err="1"/>
              <a:t>mengargumentasi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yang </a:t>
            </a:r>
            <a:r>
              <a:rPr lang="en-US" dirty="0" err="1"/>
              <a:t>diamanatkan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perubahan</a:t>
            </a:r>
            <a:endParaRPr lang="en-US" dirty="0"/>
          </a:p>
          <a:p>
            <a:r>
              <a:rPr lang="en-US" dirty="0" err="1"/>
              <a:t>Laporan</a:t>
            </a:r>
            <a:r>
              <a:rPr lang="en-US" dirty="0"/>
              <a:t> juga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bukti</a:t>
            </a:r>
            <a:r>
              <a:rPr lang="en-US" dirty="0"/>
              <a:t> </a:t>
            </a:r>
            <a:r>
              <a:rPr lang="en-US" dirty="0" err="1"/>
              <a:t>bukti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/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publik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ditandai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terpenuhinya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indikator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r>
              <a:rPr lang="en-US" dirty="0"/>
              <a:t> </a:t>
            </a:r>
            <a:r>
              <a:rPr lang="en-US" dirty="0" err="1"/>
              <a:t>kegiatan</a:t>
            </a:r>
            <a:endParaRPr lang="en-US" dirty="0"/>
          </a:p>
          <a:p>
            <a:r>
              <a:rPr lang="en-US" dirty="0" err="1"/>
              <a:t>Laporan</a:t>
            </a:r>
            <a:r>
              <a:rPr lang="en-US" dirty="0"/>
              <a:t> juga </a:t>
            </a:r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/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publik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menerus</a:t>
            </a:r>
            <a:endParaRPr lang="en-US" dirty="0"/>
          </a:p>
        </p:txBody>
      </p:sp>
      <p:grpSp>
        <p:nvGrpSpPr>
          <p:cNvPr id="59" name="Group 65"/>
          <p:cNvGrpSpPr/>
          <p:nvPr/>
        </p:nvGrpSpPr>
        <p:grpSpPr>
          <a:xfrm>
            <a:off x="842495" y="6011056"/>
            <a:ext cx="4857271" cy="551099"/>
            <a:chOff x="2566639" y="2307263"/>
            <a:chExt cx="5589492" cy="531471"/>
          </a:xfrm>
        </p:grpSpPr>
        <p:sp>
          <p:nvSpPr>
            <p:cNvPr id="1048663" name="Subtitle 2"/>
            <p:cNvSpPr txBox="1"/>
            <p:nvPr/>
          </p:nvSpPr>
          <p:spPr>
            <a:xfrm>
              <a:off x="7218512" y="2336886"/>
              <a:ext cx="937619" cy="41119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PEDUL</a:t>
              </a:r>
              <a:r>
                <a:rPr lang="id-ID" sz="1200" b="1" dirty="0">
                  <a:solidFill>
                    <a:srgbClr val="002060"/>
                  </a:solidFill>
                </a:rPr>
                <a:t>I</a:t>
              </a:r>
            </a:p>
          </p:txBody>
        </p:sp>
        <p:sp>
          <p:nvSpPr>
            <p:cNvPr id="1048664" name="Subtitle 2"/>
            <p:cNvSpPr txBox="1"/>
            <p:nvPr/>
          </p:nvSpPr>
          <p:spPr>
            <a:xfrm>
              <a:off x="5971213" y="2336886"/>
              <a:ext cx="1201012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INOVATIF</a:t>
              </a:r>
            </a:p>
          </p:txBody>
        </p:sp>
        <p:sp>
          <p:nvSpPr>
            <p:cNvPr id="1048665" name="Subtitle 2"/>
            <p:cNvSpPr txBox="1"/>
            <p:nvPr/>
          </p:nvSpPr>
          <p:spPr>
            <a:xfrm>
              <a:off x="2972859" y="2399143"/>
              <a:ext cx="1353481" cy="35770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INTEGRITAS</a:t>
              </a:r>
            </a:p>
          </p:txBody>
        </p:sp>
        <p:sp>
          <p:nvSpPr>
            <p:cNvPr id="1048666" name="Subtitle 2"/>
            <p:cNvSpPr txBox="1"/>
            <p:nvPr/>
          </p:nvSpPr>
          <p:spPr>
            <a:xfrm>
              <a:off x="4398460" y="2373558"/>
              <a:ext cx="1589450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PROFESIONA</a:t>
              </a:r>
              <a:r>
                <a:rPr lang="id-ID" sz="1200" b="1" dirty="0">
                  <a:solidFill>
                    <a:srgbClr val="002060"/>
                  </a:solidFill>
                </a:rPr>
                <a:t>L</a:t>
              </a:r>
            </a:p>
          </p:txBody>
        </p:sp>
        <p:pic>
          <p:nvPicPr>
            <p:cNvPr id="2097220" name="Picture 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6639" y="2341852"/>
              <a:ext cx="496882" cy="496882"/>
            </a:xfrm>
            <a:prstGeom prst="rect">
              <a:avLst/>
            </a:prstGeom>
          </p:spPr>
        </p:pic>
        <p:pic>
          <p:nvPicPr>
            <p:cNvPr id="2097221" name="Picture 1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698" y="2307263"/>
              <a:ext cx="531471" cy="531471"/>
            </a:xfrm>
            <a:prstGeom prst="rect">
              <a:avLst/>
            </a:prstGeom>
          </p:spPr>
        </p:pic>
        <p:pic>
          <p:nvPicPr>
            <p:cNvPr id="2097222" name="Picture 1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6716" y="2366294"/>
              <a:ext cx="457868" cy="451764"/>
            </a:xfrm>
            <a:prstGeom prst="rect">
              <a:avLst/>
            </a:prstGeom>
          </p:spPr>
        </p:pic>
        <p:pic>
          <p:nvPicPr>
            <p:cNvPr id="2097223" name="Picture 1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9427" y="2371405"/>
              <a:ext cx="532455" cy="467329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C40541B7-3EC1-3B42-BDC3-25BC8614D53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60" t="19775" b="20536"/>
          <a:stretch/>
        </p:blipFill>
        <p:spPr>
          <a:xfrm>
            <a:off x="10613036" y="919601"/>
            <a:ext cx="1525297" cy="74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d-ID" sz="4000" b="1" dirty="0">
                <a:solidFill>
                  <a:srgbClr val="FFFF00"/>
                </a:solidFill>
              </a:rPr>
              <a:t>Menyusun Bahan Tayang, Video, dan </a:t>
            </a:r>
            <a:r>
              <a:rPr lang="id-ID" sz="4000" b="1" dirty="0" err="1">
                <a:solidFill>
                  <a:srgbClr val="FFFF00"/>
                </a:solidFill>
              </a:rPr>
              <a:t>Testimonial</a:t>
            </a:r>
            <a:r>
              <a:rPr lang="id-ID" sz="4000" b="1" dirty="0">
                <a:solidFill>
                  <a:srgbClr val="FFFF00"/>
                </a:solidFill>
              </a:rPr>
              <a:t> </a:t>
            </a:r>
            <a:r>
              <a:rPr lang="id-ID" sz="4000" b="1" dirty="0" err="1">
                <a:solidFill>
                  <a:srgbClr val="FFFF00"/>
                </a:solidFill>
              </a:rPr>
              <a:t>Evidence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048668" name="Content Placeholder 2"/>
          <p:cNvSpPr>
            <a:spLocks noGrp="1"/>
          </p:cNvSpPr>
          <p:nvPr>
            <p:ph idx="1"/>
          </p:nvPr>
        </p:nvSpPr>
        <p:spPr>
          <a:xfrm>
            <a:off x="680321" y="2083633"/>
            <a:ext cx="11116938" cy="4065630"/>
          </a:xfrm>
        </p:spPr>
        <p:txBody>
          <a:bodyPr>
            <a:normAutofit fontScale="99167"/>
          </a:bodyPr>
          <a:lstStyle/>
          <a:p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tayang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deskripsi</a:t>
            </a:r>
            <a:r>
              <a:rPr lang="en-US" dirty="0"/>
              <a:t> </a:t>
            </a:r>
            <a:r>
              <a:rPr lang="en-US" dirty="0" err="1"/>
              <a:t>singkat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yang </a:t>
            </a:r>
            <a:r>
              <a:rPr lang="en-US" dirty="0" err="1"/>
              <a:t>disajikan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singkat</a:t>
            </a:r>
            <a:r>
              <a:rPr lang="en-US" dirty="0"/>
              <a:t>, </a:t>
            </a:r>
            <a:r>
              <a:rPr lang="en-US" dirty="0" err="1"/>
              <a:t>efektif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meyakinkan</a:t>
            </a:r>
            <a:r>
              <a:rPr lang="en-US" dirty="0"/>
              <a:t> </a:t>
            </a:r>
            <a:r>
              <a:rPr lang="en-US" dirty="0" err="1" smtClean="0"/>
              <a:t>pemerhati</a:t>
            </a:r>
            <a:r>
              <a:rPr lang="en-US" dirty="0" smtClean="0"/>
              <a:t>/ </a:t>
            </a:r>
            <a:r>
              <a:rPr lang="en-US" dirty="0" err="1" smtClean="0"/>
              <a:t>Penguji</a:t>
            </a:r>
            <a:r>
              <a:rPr lang="en-US" dirty="0" smtClean="0"/>
              <a:t>/ Mentor/ Coach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Video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deskripsi</a:t>
            </a:r>
            <a:r>
              <a:rPr lang="en-US" dirty="0"/>
              <a:t> audio-visual yang </a:t>
            </a:r>
            <a:r>
              <a:rPr lang="en-US" dirty="0" err="1"/>
              <a:t>mendokumentasi</a:t>
            </a:r>
            <a:r>
              <a:rPr lang="en-US" dirty="0"/>
              <a:t> proses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, yang </a:t>
            </a:r>
            <a:r>
              <a:rPr lang="en-US" dirty="0" err="1"/>
              <a:t>dinarasikan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kronologis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bukti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penekanan</a:t>
            </a:r>
            <a:r>
              <a:rPr lang="en-US" dirty="0"/>
              <a:t> </a:t>
            </a:r>
            <a:r>
              <a:rPr lang="en-US" dirty="0" err="1"/>
              <a:t>otentisitas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indikator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r>
              <a:rPr lang="en-US" dirty="0"/>
              <a:t> </a:t>
            </a:r>
            <a:r>
              <a:rPr lang="en-US" dirty="0" err="1"/>
              <a:t>perubahan</a:t>
            </a:r>
            <a:endParaRPr lang="en-US" dirty="0"/>
          </a:p>
          <a:p>
            <a:r>
              <a:rPr lang="en-US" dirty="0"/>
              <a:t>Testimonial evidence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pembuktian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pernyataan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media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output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sebagaimana</a:t>
            </a:r>
            <a:r>
              <a:rPr lang="en-US" dirty="0"/>
              <a:t> yang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organisasi</a:t>
            </a:r>
            <a:endParaRPr lang="en-US" dirty="0"/>
          </a:p>
          <a:p>
            <a:endParaRPr lang="en-US" dirty="0"/>
          </a:p>
        </p:txBody>
      </p:sp>
      <p:grpSp>
        <p:nvGrpSpPr>
          <p:cNvPr id="61" name="Group 65"/>
          <p:cNvGrpSpPr/>
          <p:nvPr/>
        </p:nvGrpSpPr>
        <p:grpSpPr>
          <a:xfrm>
            <a:off x="842495" y="6149264"/>
            <a:ext cx="5408403" cy="412892"/>
            <a:chOff x="2566639" y="2307263"/>
            <a:chExt cx="5589492" cy="531471"/>
          </a:xfrm>
        </p:grpSpPr>
        <p:sp>
          <p:nvSpPr>
            <p:cNvPr id="1048669" name="Subtitle 2"/>
            <p:cNvSpPr txBox="1"/>
            <p:nvPr/>
          </p:nvSpPr>
          <p:spPr>
            <a:xfrm>
              <a:off x="7218512" y="2336886"/>
              <a:ext cx="937619" cy="41119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PEDUL</a:t>
              </a:r>
              <a:r>
                <a:rPr lang="id-ID" sz="1200" b="1" dirty="0">
                  <a:solidFill>
                    <a:srgbClr val="002060"/>
                  </a:solidFill>
                </a:rPr>
                <a:t>I</a:t>
              </a:r>
            </a:p>
          </p:txBody>
        </p:sp>
        <p:sp>
          <p:nvSpPr>
            <p:cNvPr id="1048670" name="Subtitle 2"/>
            <p:cNvSpPr txBox="1"/>
            <p:nvPr/>
          </p:nvSpPr>
          <p:spPr>
            <a:xfrm>
              <a:off x="5971213" y="2336886"/>
              <a:ext cx="1201012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INOVATIF</a:t>
              </a:r>
            </a:p>
          </p:txBody>
        </p:sp>
        <p:sp>
          <p:nvSpPr>
            <p:cNvPr id="1048671" name="Subtitle 2"/>
            <p:cNvSpPr txBox="1"/>
            <p:nvPr/>
          </p:nvSpPr>
          <p:spPr>
            <a:xfrm>
              <a:off x="2972859" y="2399143"/>
              <a:ext cx="1353481" cy="35770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INTEGRITAS</a:t>
              </a:r>
            </a:p>
          </p:txBody>
        </p:sp>
        <p:sp>
          <p:nvSpPr>
            <p:cNvPr id="1048672" name="Subtitle 2"/>
            <p:cNvSpPr txBox="1"/>
            <p:nvPr/>
          </p:nvSpPr>
          <p:spPr>
            <a:xfrm>
              <a:off x="4398460" y="2373558"/>
              <a:ext cx="1589450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PROFESIONA</a:t>
              </a:r>
              <a:r>
                <a:rPr lang="id-ID" sz="1200" b="1" dirty="0">
                  <a:solidFill>
                    <a:srgbClr val="002060"/>
                  </a:solidFill>
                </a:rPr>
                <a:t>L</a:t>
              </a:r>
            </a:p>
          </p:txBody>
        </p:sp>
        <p:pic>
          <p:nvPicPr>
            <p:cNvPr id="2097225" name="Picture 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6639" y="2341852"/>
              <a:ext cx="496882" cy="496882"/>
            </a:xfrm>
            <a:prstGeom prst="rect">
              <a:avLst/>
            </a:prstGeom>
          </p:spPr>
        </p:pic>
        <p:pic>
          <p:nvPicPr>
            <p:cNvPr id="2097226" name="Picture 1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698" y="2307263"/>
              <a:ext cx="531471" cy="531471"/>
            </a:xfrm>
            <a:prstGeom prst="rect">
              <a:avLst/>
            </a:prstGeom>
          </p:spPr>
        </p:pic>
        <p:pic>
          <p:nvPicPr>
            <p:cNvPr id="2097227" name="Picture 1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6716" y="2366294"/>
              <a:ext cx="457868" cy="451764"/>
            </a:xfrm>
            <a:prstGeom prst="rect">
              <a:avLst/>
            </a:prstGeom>
          </p:spPr>
        </p:pic>
        <p:pic>
          <p:nvPicPr>
            <p:cNvPr id="2097228" name="Picture 1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9427" y="2371405"/>
              <a:ext cx="532455" cy="467329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CEB7DBAF-B0A6-C54F-9BBA-B8906F3E42A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60" t="19775" b="20536"/>
          <a:stretch/>
        </p:blipFill>
        <p:spPr>
          <a:xfrm>
            <a:off x="10613036" y="919601"/>
            <a:ext cx="1525297" cy="74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d-ID" b="1" dirty="0">
                <a:solidFill>
                  <a:srgbClr val="FFFF00"/>
                </a:solidFill>
              </a:rPr>
              <a:t>Pembuktian Perubahan Peningkatan Kinerja Organisasi Secara Efektif dan Efisien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048674" name="Content Placeholder 2"/>
          <p:cNvSpPr>
            <a:spLocks noGrp="1"/>
          </p:cNvSpPr>
          <p:nvPr>
            <p:ph idx="1"/>
          </p:nvPr>
        </p:nvSpPr>
        <p:spPr>
          <a:xfrm>
            <a:off x="680321" y="2038662"/>
            <a:ext cx="11251849" cy="4302027"/>
          </a:xfrm>
        </p:spPr>
        <p:txBody>
          <a:bodyPr>
            <a:normAutofit fontScale="70000" lnSpcReduction="20000"/>
          </a:bodyPr>
          <a:lstStyle/>
          <a:p>
            <a:pPr marL="228600" lvl="1">
              <a:spcBef>
                <a:spcPts val="1000"/>
              </a:spcBef>
            </a:pPr>
            <a:r>
              <a:rPr lang="id-ID" sz="3200" dirty="0"/>
              <a:t>Mempresentasikan Bukti Bukti Perubahan </a:t>
            </a:r>
            <a:r>
              <a:rPr lang="id-ID" sz="3200" dirty="0" smtClean="0"/>
              <a:t>:</a:t>
            </a:r>
            <a:endParaRPr lang="en-US" sz="3200" dirty="0"/>
          </a:p>
          <a:p>
            <a:pPr lvl="1"/>
            <a:r>
              <a:rPr lang="en-US" sz="3200" dirty="0" err="1"/>
              <a:t>Mendokumentasikan</a:t>
            </a:r>
            <a:r>
              <a:rPr lang="en-US" sz="3200" dirty="0"/>
              <a:t> proses </a:t>
            </a:r>
            <a:r>
              <a:rPr lang="en-US" sz="3200" dirty="0" err="1"/>
              <a:t>pelaksanaan</a:t>
            </a:r>
            <a:r>
              <a:rPr lang="en-US" sz="3200" dirty="0"/>
              <a:t> </a:t>
            </a:r>
            <a:r>
              <a:rPr lang="en-US" sz="3200" dirty="0" err="1"/>
              <a:t>kegiatan</a:t>
            </a:r>
            <a:r>
              <a:rPr lang="en-US" sz="3200" dirty="0"/>
              <a:t> (input/proses).</a:t>
            </a:r>
          </a:p>
          <a:p>
            <a:pPr lvl="1"/>
            <a:r>
              <a:rPr lang="en-US" sz="3200" dirty="0" err="1"/>
              <a:t>Mengumpulkan</a:t>
            </a:r>
            <a:r>
              <a:rPr lang="en-US" sz="3200" dirty="0"/>
              <a:t> evidence </a:t>
            </a:r>
            <a:r>
              <a:rPr lang="en-US" sz="3200" dirty="0" err="1"/>
              <a:t>capaian</a:t>
            </a:r>
            <a:r>
              <a:rPr lang="en-US" sz="3200" dirty="0"/>
              <a:t> target </a:t>
            </a:r>
            <a:r>
              <a:rPr lang="en-US" sz="3200" dirty="0" err="1"/>
              <a:t>kegiatan</a:t>
            </a:r>
            <a:r>
              <a:rPr lang="en-US" sz="3200" dirty="0"/>
              <a:t> (output/outcome).</a:t>
            </a:r>
          </a:p>
          <a:p>
            <a:pPr lvl="1"/>
            <a:r>
              <a:rPr lang="en-US" sz="3200" dirty="0" err="1"/>
              <a:t>Mempresentasikan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seminar </a:t>
            </a:r>
            <a:r>
              <a:rPr lang="en-US" sz="3200" dirty="0" err="1"/>
              <a:t>hasil</a:t>
            </a:r>
            <a:r>
              <a:rPr lang="en-US" sz="3200" dirty="0"/>
              <a:t> </a:t>
            </a:r>
            <a:r>
              <a:rPr lang="en-US" sz="3200" dirty="0" err="1"/>
              <a:t>aksi</a:t>
            </a:r>
            <a:r>
              <a:rPr lang="en-US" sz="3200" dirty="0"/>
              <a:t> </a:t>
            </a:r>
            <a:r>
              <a:rPr lang="en-US" sz="3200" dirty="0" err="1"/>
              <a:t>perubahan</a:t>
            </a:r>
            <a:endParaRPr lang="en-US" sz="3200" dirty="0"/>
          </a:p>
          <a:p>
            <a:pPr marL="228600" lvl="1">
              <a:spcBef>
                <a:spcPts val="1000"/>
              </a:spcBef>
            </a:pPr>
            <a:r>
              <a:rPr lang="id-ID" sz="3200" dirty="0"/>
              <a:t>Memvalidasi efektifitas dan efisien hasil perubahan </a:t>
            </a:r>
            <a:r>
              <a:rPr lang="id-ID" sz="3200" dirty="0" smtClean="0"/>
              <a:t>:</a:t>
            </a:r>
            <a:endParaRPr lang="id-ID" sz="3200" dirty="0"/>
          </a:p>
          <a:p>
            <a:pPr marL="685800" lvl="2">
              <a:spcBef>
                <a:spcPts val="1000"/>
              </a:spcBef>
            </a:pPr>
            <a:r>
              <a:rPr lang="id-ID" sz="3200" dirty="0"/>
              <a:t>Menyampaikan </a:t>
            </a:r>
            <a:r>
              <a:rPr lang="id-ID" sz="3200" dirty="0" err="1"/>
              <a:t>testimony</a:t>
            </a:r>
            <a:r>
              <a:rPr lang="id-ID" sz="3200" dirty="0"/>
              <a:t> hasil/dampak perubahan dari berbagai </a:t>
            </a:r>
            <a:r>
              <a:rPr lang="id-ID" sz="3200" dirty="0" err="1"/>
              <a:t>stakeholder</a:t>
            </a:r>
            <a:endParaRPr lang="id-ID" sz="3200" dirty="0"/>
          </a:p>
          <a:p>
            <a:pPr marL="685800" lvl="2">
              <a:spcBef>
                <a:spcPts val="1000"/>
              </a:spcBef>
            </a:pPr>
            <a:r>
              <a:rPr lang="id-ID" sz="3200" dirty="0"/>
              <a:t>Menyampaikan hasil cost benefit analysis </a:t>
            </a:r>
            <a:r>
              <a:rPr lang="en-US" sz="3200" dirty="0" err="1" smtClean="0"/>
              <a:t>dari</a:t>
            </a:r>
            <a:r>
              <a:rPr lang="en-US" sz="3200" dirty="0" smtClean="0"/>
              <a:t> </a:t>
            </a:r>
            <a:r>
              <a:rPr lang="id-ID" sz="3200" dirty="0" smtClean="0"/>
              <a:t>perubahan</a:t>
            </a:r>
            <a:r>
              <a:rPr lang="en-US" sz="3200" dirty="0" smtClean="0"/>
              <a:t> yang </a:t>
            </a:r>
            <a:r>
              <a:rPr lang="en-US" sz="3200" dirty="0" err="1" smtClean="0"/>
              <a:t>terjadi</a:t>
            </a:r>
            <a:endParaRPr lang="id-ID" sz="3200" dirty="0"/>
          </a:p>
          <a:p>
            <a:pPr marL="228600" lvl="1">
              <a:spcBef>
                <a:spcPts val="1000"/>
              </a:spcBef>
            </a:pPr>
            <a:r>
              <a:rPr lang="id-ID" sz="3200" dirty="0"/>
              <a:t>Memastikan terencananya </a:t>
            </a:r>
            <a:r>
              <a:rPr lang="en-US" sz="3200" dirty="0" err="1" smtClean="0"/>
              <a:t>perubahan</a:t>
            </a:r>
            <a:r>
              <a:rPr lang="en-US" sz="3200" dirty="0" smtClean="0"/>
              <a:t> </a:t>
            </a:r>
            <a:r>
              <a:rPr lang="id-ID" sz="3200" dirty="0" smtClean="0"/>
              <a:t>berkelanjutan</a:t>
            </a:r>
            <a:r>
              <a:rPr lang="id-ID" sz="3200" dirty="0"/>
              <a:t>:</a:t>
            </a:r>
          </a:p>
          <a:p>
            <a:pPr marL="685800" lvl="2">
              <a:spcBef>
                <a:spcPts val="1000"/>
              </a:spcBef>
            </a:pPr>
            <a:r>
              <a:rPr lang="id-ID" sz="3200" dirty="0"/>
              <a:t>Memastikan terjadinya </a:t>
            </a:r>
            <a:r>
              <a:rPr lang="id-ID" sz="3200" dirty="0" err="1"/>
              <a:t>continuous</a:t>
            </a:r>
            <a:r>
              <a:rPr lang="id-ID" sz="3200" dirty="0"/>
              <a:t> </a:t>
            </a:r>
            <a:r>
              <a:rPr lang="id-ID" sz="3200" dirty="0" err="1"/>
              <a:t>improvement</a:t>
            </a:r>
            <a:r>
              <a:rPr lang="id-ID" sz="3200" dirty="0"/>
              <a:t> melalui penyampaian pakta integritas</a:t>
            </a:r>
          </a:p>
          <a:p>
            <a:pPr marL="685800" lvl="2">
              <a:spcBef>
                <a:spcPts val="1000"/>
              </a:spcBef>
            </a:pPr>
            <a:r>
              <a:rPr lang="id-ID" sz="3200" dirty="0"/>
              <a:t>Menandatangani kesediaan untuk dievaluasi tingkat keberhasilan pada level 3 dan 4 penilaian </a:t>
            </a:r>
            <a:r>
              <a:rPr lang="id-ID" sz="3200" dirty="0" err="1"/>
              <a:t>Kirkpatrick</a:t>
            </a:r>
            <a:r>
              <a:rPr lang="id-ID" sz="3200" dirty="0"/>
              <a:t>.</a:t>
            </a:r>
            <a:endParaRPr lang="en-US" sz="3200" dirty="0"/>
          </a:p>
          <a:p>
            <a:pPr marL="228600" lvl="1">
              <a:spcBef>
                <a:spcPts val="1000"/>
              </a:spcBef>
            </a:pPr>
            <a:endParaRPr lang="en-US" sz="4400" dirty="0"/>
          </a:p>
          <a:p>
            <a:endParaRPr lang="en-US" dirty="0"/>
          </a:p>
          <a:p>
            <a:pPr lvl="1"/>
            <a:endParaRPr lang="en-US" dirty="0"/>
          </a:p>
        </p:txBody>
      </p:sp>
      <p:grpSp>
        <p:nvGrpSpPr>
          <p:cNvPr id="63" name="Group 65"/>
          <p:cNvGrpSpPr/>
          <p:nvPr/>
        </p:nvGrpSpPr>
        <p:grpSpPr>
          <a:xfrm>
            <a:off x="842495" y="6315636"/>
            <a:ext cx="4449033" cy="384967"/>
            <a:chOff x="2566639" y="2307263"/>
            <a:chExt cx="5589492" cy="531471"/>
          </a:xfrm>
        </p:grpSpPr>
        <p:sp>
          <p:nvSpPr>
            <p:cNvPr id="1048675" name="Subtitle 2"/>
            <p:cNvSpPr txBox="1"/>
            <p:nvPr/>
          </p:nvSpPr>
          <p:spPr>
            <a:xfrm>
              <a:off x="7218512" y="2336886"/>
              <a:ext cx="937619" cy="41119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PEDUL</a:t>
              </a:r>
              <a:r>
                <a:rPr lang="id-ID" sz="1200" b="1" dirty="0">
                  <a:solidFill>
                    <a:srgbClr val="002060"/>
                  </a:solidFill>
                </a:rPr>
                <a:t>I</a:t>
              </a:r>
            </a:p>
          </p:txBody>
        </p:sp>
        <p:sp>
          <p:nvSpPr>
            <p:cNvPr id="1048676" name="Subtitle 2"/>
            <p:cNvSpPr txBox="1"/>
            <p:nvPr/>
          </p:nvSpPr>
          <p:spPr>
            <a:xfrm>
              <a:off x="5971213" y="2336886"/>
              <a:ext cx="1201012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INOVATIF</a:t>
              </a:r>
            </a:p>
          </p:txBody>
        </p:sp>
        <p:sp>
          <p:nvSpPr>
            <p:cNvPr id="1048677" name="Subtitle 2"/>
            <p:cNvSpPr txBox="1"/>
            <p:nvPr/>
          </p:nvSpPr>
          <p:spPr>
            <a:xfrm>
              <a:off x="2972859" y="2399143"/>
              <a:ext cx="1353481" cy="35770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INTEGRITAS</a:t>
              </a:r>
            </a:p>
          </p:txBody>
        </p:sp>
        <p:sp>
          <p:nvSpPr>
            <p:cNvPr id="1048678" name="Subtitle 2"/>
            <p:cNvSpPr txBox="1"/>
            <p:nvPr/>
          </p:nvSpPr>
          <p:spPr>
            <a:xfrm>
              <a:off x="4398460" y="2373558"/>
              <a:ext cx="1589450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PROFESIONA</a:t>
              </a:r>
              <a:r>
                <a:rPr lang="id-ID" sz="1200" b="1" dirty="0">
                  <a:solidFill>
                    <a:srgbClr val="002060"/>
                  </a:solidFill>
                </a:rPr>
                <a:t>L</a:t>
              </a:r>
            </a:p>
          </p:txBody>
        </p:sp>
        <p:pic>
          <p:nvPicPr>
            <p:cNvPr id="2097230" name="Picture 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6639" y="2341852"/>
              <a:ext cx="496882" cy="496882"/>
            </a:xfrm>
            <a:prstGeom prst="rect">
              <a:avLst/>
            </a:prstGeom>
          </p:spPr>
        </p:pic>
        <p:pic>
          <p:nvPicPr>
            <p:cNvPr id="2097231" name="Picture 1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698" y="2307263"/>
              <a:ext cx="531471" cy="531471"/>
            </a:xfrm>
            <a:prstGeom prst="rect">
              <a:avLst/>
            </a:prstGeom>
          </p:spPr>
        </p:pic>
        <p:pic>
          <p:nvPicPr>
            <p:cNvPr id="2097232" name="Picture 1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6716" y="2366294"/>
              <a:ext cx="457868" cy="451764"/>
            </a:xfrm>
            <a:prstGeom prst="rect">
              <a:avLst/>
            </a:prstGeom>
          </p:spPr>
        </p:pic>
        <p:pic>
          <p:nvPicPr>
            <p:cNvPr id="2097233" name="Picture 1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9427" y="2371405"/>
              <a:ext cx="532455" cy="467329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3970C79-7005-F143-95EF-E1FA22EA297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60" t="19775" b="20536"/>
          <a:stretch/>
        </p:blipFill>
        <p:spPr>
          <a:xfrm>
            <a:off x="10613036" y="919601"/>
            <a:ext cx="1525297" cy="74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/>
              <a:t>hank </a:t>
            </a:r>
            <a:r>
              <a:rPr lang="en-US" dirty="0">
                <a:solidFill>
                  <a:srgbClr val="0000FF"/>
                </a:solidFill>
              </a:rPr>
              <a:t>Y</a:t>
            </a:r>
            <a:r>
              <a:rPr lang="en-US" dirty="0"/>
              <a:t>ou</a:t>
            </a:r>
          </a:p>
        </p:txBody>
      </p:sp>
      <p:pic>
        <p:nvPicPr>
          <p:cNvPr id="209723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939" y="2237622"/>
            <a:ext cx="5055782" cy="3364393"/>
          </a:xfrm>
          <a:prstGeom prst="rect">
            <a:avLst/>
          </a:prstGeom>
        </p:spPr>
      </p:pic>
      <p:grpSp>
        <p:nvGrpSpPr>
          <p:cNvPr id="65" name="Group 65"/>
          <p:cNvGrpSpPr/>
          <p:nvPr/>
        </p:nvGrpSpPr>
        <p:grpSpPr>
          <a:xfrm>
            <a:off x="842495" y="6315636"/>
            <a:ext cx="5745668" cy="246519"/>
            <a:chOff x="2566639" y="2307263"/>
            <a:chExt cx="5589492" cy="531471"/>
          </a:xfrm>
        </p:grpSpPr>
        <p:sp>
          <p:nvSpPr>
            <p:cNvPr id="1048680" name="Subtitle 2"/>
            <p:cNvSpPr txBox="1"/>
            <p:nvPr/>
          </p:nvSpPr>
          <p:spPr>
            <a:xfrm>
              <a:off x="7218512" y="2336886"/>
              <a:ext cx="937619" cy="41119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PEDUL</a:t>
              </a:r>
              <a:r>
                <a:rPr lang="id-ID" sz="1200" b="1" dirty="0">
                  <a:solidFill>
                    <a:srgbClr val="002060"/>
                  </a:solidFill>
                </a:rPr>
                <a:t>I</a:t>
              </a:r>
            </a:p>
          </p:txBody>
        </p:sp>
        <p:sp>
          <p:nvSpPr>
            <p:cNvPr id="1048681" name="Subtitle 2"/>
            <p:cNvSpPr txBox="1"/>
            <p:nvPr/>
          </p:nvSpPr>
          <p:spPr>
            <a:xfrm>
              <a:off x="5971213" y="2336886"/>
              <a:ext cx="1201012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INOVATIF</a:t>
              </a:r>
            </a:p>
          </p:txBody>
        </p:sp>
        <p:sp>
          <p:nvSpPr>
            <p:cNvPr id="1048682" name="Subtitle 2"/>
            <p:cNvSpPr txBox="1"/>
            <p:nvPr/>
          </p:nvSpPr>
          <p:spPr>
            <a:xfrm>
              <a:off x="2972859" y="2399143"/>
              <a:ext cx="1353481" cy="35770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INTEGRITAS</a:t>
              </a:r>
            </a:p>
          </p:txBody>
        </p:sp>
        <p:sp>
          <p:nvSpPr>
            <p:cNvPr id="1048683" name="Subtitle 2"/>
            <p:cNvSpPr txBox="1"/>
            <p:nvPr/>
          </p:nvSpPr>
          <p:spPr>
            <a:xfrm>
              <a:off x="4398460" y="2373558"/>
              <a:ext cx="1589450" cy="359237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SzPct val="12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SzPct val="125000"/>
                <a:buFont typeface="Arial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1200" b="1" dirty="0">
                  <a:solidFill>
                    <a:srgbClr val="002060"/>
                  </a:solidFill>
                  <a:ea typeface="Arial Unicode MS" pitchFamily="34" charset="-128"/>
                  <a:cs typeface="Arial Unicode MS" pitchFamily="34" charset="-128"/>
                </a:rPr>
                <a:t>PROFESIONA</a:t>
              </a:r>
              <a:r>
                <a:rPr lang="id-ID" sz="1200" b="1" dirty="0">
                  <a:solidFill>
                    <a:srgbClr val="002060"/>
                  </a:solidFill>
                </a:rPr>
                <a:t>L</a:t>
              </a:r>
            </a:p>
          </p:txBody>
        </p:sp>
        <p:pic>
          <p:nvPicPr>
            <p:cNvPr id="2097236" name="Picture 1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66639" y="2341852"/>
              <a:ext cx="496882" cy="496882"/>
            </a:xfrm>
            <a:prstGeom prst="rect">
              <a:avLst/>
            </a:prstGeom>
          </p:spPr>
        </p:pic>
        <p:pic>
          <p:nvPicPr>
            <p:cNvPr id="2097237" name="Picture 1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7698" y="2307263"/>
              <a:ext cx="531471" cy="531471"/>
            </a:xfrm>
            <a:prstGeom prst="rect">
              <a:avLst/>
            </a:prstGeom>
          </p:spPr>
        </p:pic>
        <p:pic>
          <p:nvPicPr>
            <p:cNvPr id="2097238" name="Picture 1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6716" y="2366294"/>
              <a:ext cx="457868" cy="451764"/>
            </a:xfrm>
            <a:prstGeom prst="rect">
              <a:avLst/>
            </a:prstGeom>
          </p:spPr>
        </p:pic>
        <p:pic>
          <p:nvPicPr>
            <p:cNvPr id="2097239" name="Picture 13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59427" y="2371405"/>
              <a:ext cx="532455" cy="467329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3A53994-9219-2A41-8CEF-DD702725FA3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960" t="19775" b="20536"/>
          <a:stretch/>
        </p:blipFill>
        <p:spPr>
          <a:xfrm>
            <a:off x="10613036" y="919601"/>
            <a:ext cx="1525297" cy="74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818</Words>
  <Application>Microsoft Office PowerPoint</Application>
  <PresentationFormat>Widescreen</PresentationFormat>
  <Paragraphs>157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 Unicode MS</vt:lpstr>
      <vt:lpstr>Arial</vt:lpstr>
      <vt:lpstr>Calibri</vt:lpstr>
      <vt:lpstr>Trebuchet MS</vt:lpstr>
      <vt:lpstr>Wingdings</vt:lpstr>
      <vt:lpstr>Berlin</vt:lpstr>
      <vt:lpstr>PELATIHAN KEPEMIMPINAN ADMINISTRATOR  &amp;  PELATIHAN KEPEMIMPINAN PENGAWAS</vt:lpstr>
      <vt:lpstr>MATA PELATIHAN AGENDA AKTUALISASI</vt:lpstr>
      <vt:lpstr>PowerPoint Presentation</vt:lpstr>
      <vt:lpstr>MATERI POKOK</vt:lpstr>
      <vt:lpstr>MANAJEMEN PERUBAHAN</vt:lpstr>
      <vt:lpstr>Peningkatan Kinerja Organisasi/ Kualitas Pelayanan Publik</vt:lpstr>
      <vt:lpstr>KONSEP RENCANA AKSI</vt:lpstr>
      <vt:lpstr>Mengorganisir Aksi Perubahan Peningkatan KinerjanOrganisasi/ Pelayanan Publik</vt:lpstr>
      <vt:lpstr>MEMBENTUK TIM AKSI PERUBAHAN </vt:lpstr>
      <vt:lpstr>Menginspirasi dan Menggerakkan Stakeholder  </vt:lpstr>
      <vt:lpstr>Rancangan Aksi Perubahan Peningkatan Kinerja Organisasi/ Pelayanan Publik </vt:lpstr>
      <vt:lpstr>Memantau dan Mengendalikan Kegiatan Aksi Perubahan </vt:lpstr>
      <vt:lpstr>Mendokumentasikan Kegiatan  Aksi Perubahan  </vt:lpstr>
      <vt:lpstr>Showcasing Hasil Perubahan Peningkatan Kinerja Organisasi  </vt:lpstr>
      <vt:lpstr>Pembuktian Perubahan Peningkatan Kinerja Organisasi Secara Efektif dan Efisien </vt:lpstr>
      <vt:lpstr>Mengumpulkan Data, Memvalidasi Capaian dan Testimoni Keberhasilan Perubahan </vt:lpstr>
      <vt:lpstr>Menyusun Laporan Hasil Perubahan Peningkatan Kinerja Organisasi</vt:lpstr>
      <vt:lpstr>Menyusun Bahan Tayang, Video, dan Testimonial Evidence</vt:lpstr>
      <vt:lpstr>Pembuktian Perubahan Peningkatan Kinerja Organisasi Secara Efektif dan Efisien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PELATIHAN KEPEMIMPINAN ADMINISTRATOR</dc:title>
  <dc:creator>Microsoft Office User</dc:creator>
  <cp:lastModifiedBy>user</cp:lastModifiedBy>
  <cp:revision>22</cp:revision>
  <dcterms:created xsi:type="dcterms:W3CDTF">2018-10-17T16:13:20Z</dcterms:created>
  <dcterms:modified xsi:type="dcterms:W3CDTF">2019-12-09T06:44:53Z</dcterms:modified>
</cp:coreProperties>
</file>